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6" r:id="rId3"/>
    <p:sldId id="263" r:id="rId4"/>
    <p:sldId id="264" r:id="rId5"/>
    <p:sldId id="286" r:id="rId6"/>
    <p:sldId id="280" r:id="rId7"/>
    <p:sldId id="266" r:id="rId8"/>
    <p:sldId id="258" r:id="rId9"/>
    <p:sldId id="268" r:id="rId10"/>
    <p:sldId id="270" r:id="rId11"/>
    <p:sldId id="257" r:id="rId12"/>
    <p:sldId id="267" r:id="rId13"/>
    <p:sldId id="274" r:id="rId14"/>
    <p:sldId id="271" r:id="rId15"/>
    <p:sldId id="275" r:id="rId16"/>
    <p:sldId id="276" r:id="rId17"/>
    <p:sldId id="259" r:id="rId18"/>
    <p:sldId id="288" r:id="rId19"/>
    <p:sldId id="281" r:id="rId20"/>
    <p:sldId id="278" r:id="rId21"/>
  </p:sldIdLst>
  <p:sldSz cx="12192000" cy="6858000"/>
  <p:notesSz cx="6858000" cy="9144000"/>
  <p:embeddedFontLst>
    <p:embeddedFont>
      <p:font typeface="함초롬돋움" panose="020B0600000101010101" charset="-127"/>
      <p:regular r:id="rId22"/>
      <p:bold r:id="rId23"/>
    </p:embeddedFont>
    <p:embeddedFont>
      <p:font typeface="Galmuri9 Regular" panose="020B0503020202000000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677"/>
    <a:srgbClr val="A37944"/>
    <a:srgbClr val="FFF0CD"/>
    <a:srgbClr val="FED888"/>
    <a:srgbClr val="FFE7B3"/>
    <a:srgbClr val="FFDA89"/>
    <a:srgbClr val="D9CAB5"/>
    <a:srgbClr val="C7A377"/>
    <a:srgbClr val="533D22"/>
    <a:srgbClr val="C37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BA5BBD-D482-4562-AFF0-EDB12E3262CD}" type="doc">
      <dgm:prSet loTypeId="urn:microsoft.com/office/officeart/2009/3/layout/IncreasingArrows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EE82C08-DC60-4F6D-ADBA-EAB5842A24B2}">
      <dgm:prSet phldrT="[텍스트]"/>
      <dgm:spPr/>
      <dgm:t>
        <a:bodyPr/>
        <a:lstStyle/>
        <a:p>
          <a:pPr latinLnBrk="1"/>
          <a:r>
            <a:rPr lang="en-US" altLang="ko-KR" dirty="0"/>
            <a:t>- </a:t>
          </a:r>
          <a:r>
            <a:rPr lang="ko-KR" altLang="en-US" b="1" i="0" dirty="0"/>
            <a:t>주제 설정</a:t>
          </a:r>
          <a:r>
            <a:rPr lang="en-US" altLang="ko-KR" b="0" i="0" dirty="0"/>
            <a:t>: "</a:t>
          </a:r>
          <a:r>
            <a:rPr lang="ko-KR" altLang="en-US" b="0" i="0" dirty="0"/>
            <a:t>춘식이 키우기</a:t>
          </a:r>
          <a:r>
            <a:rPr lang="en-US" altLang="ko-KR" b="0" i="0" dirty="0"/>
            <a:t>" </a:t>
          </a:r>
          <a:r>
            <a:rPr lang="ko-KR" altLang="en-US" b="0" i="0" dirty="0"/>
            <a:t>게임의 기본 콘셉트와 목표를 확정함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2F40F0D3-3A6F-459C-9CD8-CB56AA9C6E7C}" type="parTrans" cxnId="{B17F613F-796C-429C-8126-B6A60A321B72}">
      <dgm:prSet/>
      <dgm:spPr/>
      <dgm:t>
        <a:bodyPr/>
        <a:lstStyle/>
        <a:p>
          <a:pPr latinLnBrk="1"/>
          <a:endParaRPr lang="ko-KR" altLang="en-US"/>
        </a:p>
      </dgm:t>
    </dgm:pt>
    <dgm:pt modelId="{8D6F021C-E339-4D03-BBCC-02C53FC6B1DD}" type="sibTrans" cxnId="{B17F613F-796C-429C-8126-B6A60A321B72}">
      <dgm:prSet/>
      <dgm:spPr/>
      <dgm:t>
        <a:bodyPr/>
        <a:lstStyle/>
        <a:p>
          <a:pPr latinLnBrk="1"/>
          <a:endParaRPr lang="ko-KR" altLang="en-US"/>
        </a:p>
      </dgm:t>
    </dgm:pt>
    <dgm:pt modelId="{AA4B6A39-D873-4537-A319-F0D6B6DC42C3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폼 디자인 결정</a:t>
          </a:r>
          <a:r>
            <a:rPr lang="en-US" altLang="ko-KR" b="0" i="0" dirty="0"/>
            <a:t>: </a:t>
          </a:r>
          <a:r>
            <a:rPr lang="ko-KR" altLang="en-US" b="0" i="0" dirty="0"/>
            <a:t>게임 내에서 사용될 각 폼</a:t>
          </a:r>
          <a:r>
            <a:rPr lang="en-US" altLang="ko-KR" b="0" i="0" dirty="0"/>
            <a:t>(</a:t>
          </a:r>
          <a:r>
            <a:rPr lang="ko-KR" altLang="en-US" b="0" i="0" dirty="0"/>
            <a:t>화면</a:t>
          </a:r>
          <a:r>
            <a:rPr lang="en-US" altLang="ko-KR" b="0" i="0" dirty="0"/>
            <a:t>)</a:t>
          </a:r>
          <a:r>
            <a:rPr lang="ko-KR" altLang="en-US" b="0" i="0" dirty="0"/>
            <a:t>의 구체적인 디자인과 레이아웃을 정함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70CCF81A-DB36-4FC4-BA0D-E1F17BB70451}" type="parTrans" cxnId="{54AABACF-6A45-467C-94B3-357E06F006F7}">
      <dgm:prSet/>
      <dgm:spPr/>
      <dgm:t>
        <a:bodyPr/>
        <a:lstStyle/>
        <a:p>
          <a:pPr latinLnBrk="1"/>
          <a:endParaRPr lang="ko-KR" altLang="en-US"/>
        </a:p>
      </dgm:t>
    </dgm:pt>
    <dgm:pt modelId="{4730380D-9492-4132-987A-BE52D100DF4A}" type="sibTrans" cxnId="{54AABACF-6A45-467C-94B3-357E06F006F7}">
      <dgm:prSet/>
      <dgm:spPr/>
      <dgm:t>
        <a:bodyPr/>
        <a:lstStyle/>
        <a:p>
          <a:pPr latinLnBrk="1"/>
          <a:endParaRPr lang="ko-KR" altLang="en-US"/>
        </a:p>
      </dgm:t>
    </dgm:pt>
    <dgm:pt modelId="{5EE8A5DC-EE89-46F5-ABE4-0282120B39B0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기능별 코드 통합</a:t>
          </a:r>
          <a:r>
            <a:rPr lang="en-US" altLang="ko-KR" b="0" i="0" dirty="0"/>
            <a:t>: </a:t>
          </a:r>
          <a:r>
            <a:rPr lang="ko-KR" altLang="en-US" b="0" i="0" dirty="0"/>
            <a:t>개별적으로 작성된 기능별 코드를 하나의 애플리케이션으로 통합함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E3AEEA86-C59B-47E5-9193-C753F1605080}" type="parTrans" cxnId="{A30B9CF1-C00F-4E23-8C09-E6E56D6A890D}">
      <dgm:prSet/>
      <dgm:spPr/>
      <dgm:t>
        <a:bodyPr/>
        <a:lstStyle/>
        <a:p>
          <a:pPr latinLnBrk="1"/>
          <a:endParaRPr lang="ko-KR" altLang="en-US"/>
        </a:p>
      </dgm:t>
    </dgm:pt>
    <dgm:pt modelId="{5BCF54C6-1395-4AA7-AF41-AFE31D8B5396}" type="sibTrans" cxnId="{A30B9CF1-C00F-4E23-8C09-E6E56D6A890D}">
      <dgm:prSet/>
      <dgm:spPr/>
      <dgm:t>
        <a:bodyPr/>
        <a:lstStyle/>
        <a:p>
          <a:pPr latinLnBrk="1"/>
          <a:endParaRPr lang="ko-KR" altLang="en-US"/>
        </a:p>
      </dgm:t>
    </dgm:pt>
    <dgm:pt modelId="{EEA3769B-F9BC-4E72-88C5-B5A6DBF0C598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변수 및 객체 이름 통일</a:t>
          </a:r>
          <a:r>
            <a:rPr lang="en-US" altLang="ko-KR" b="0" i="0" dirty="0"/>
            <a:t>: </a:t>
          </a:r>
          <a:r>
            <a:rPr lang="ko-KR" altLang="en-US" b="0" i="0" dirty="0"/>
            <a:t>프로그래밍 시 사용될 변수와 객체들의 이름을 통일하여 일관성 있게 관리하기로 결정함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EBC9F78D-480E-4790-A863-1788BE866BB0}" type="parTrans" cxnId="{1CB8FE7D-73D8-4A68-A30C-61DB1A8C520A}">
      <dgm:prSet/>
      <dgm:spPr/>
      <dgm:t>
        <a:bodyPr/>
        <a:lstStyle/>
        <a:p>
          <a:pPr latinLnBrk="1"/>
          <a:endParaRPr lang="ko-KR" altLang="en-US"/>
        </a:p>
      </dgm:t>
    </dgm:pt>
    <dgm:pt modelId="{1246EE5B-3993-438E-8A9C-87A1A1AA9360}" type="sibTrans" cxnId="{1CB8FE7D-73D8-4A68-A30C-61DB1A8C520A}">
      <dgm:prSet/>
      <dgm:spPr/>
      <dgm:t>
        <a:bodyPr/>
        <a:lstStyle/>
        <a:p>
          <a:pPr latinLnBrk="1"/>
          <a:endParaRPr lang="ko-KR" altLang="en-US"/>
        </a:p>
      </dgm:t>
    </dgm:pt>
    <dgm:pt modelId="{A9FB0EFB-28BA-40F3-A32E-29D696600D23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기본 구조 설계</a:t>
          </a:r>
          <a:r>
            <a:rPr lang="en-US" altLang="ko-KR" b="0" i="0" dirty="0"/>
            <a:t>: </a:t>
          </a:r>
          <a:r>
            <a:rPr lang="ko-KR" altLang="en-US" b="0" i="0" dirty="0"/>
            <a:t>게임의 기본 구조와 필요한 주요 클래스 및 메서드의 개요를 설계함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2F62E0B1-A021-462C-AA8F-EB76FFE186D8}" type="parTrans" cxnId="{8671D140-1394-4EE5-9F15-75717A3DE0C1}">
      <dgm:prSet/>
      <dgm:spPr/>
      <dgm:t>
        <a:bodyPr/>
        <a:lstStyle/>
        <a:p>
          <a:pPr latinLnBrk="1"/>
          <a:endParaRPr lang="ko-KR" altLang="en-US"/>
        </a:p>
      </dgm:t>
    </dgm:pt>
    <dgm:pt modelId="{795E019F-E035-40BE-A7BD-D4F4DCC2A676}" type="sibTrans" cxnId="{8671D140-1394-4EE5-9F15-75717A3DE0C1}">
      <dgm:prSet/>
      <dgm:spPr/>
      <dgm:t>
        <a:bodyPr/>
        <a:lstStyle/>
        <a:p>
          <a:pPr latinLnBrk="1"/>
          <a:endParaRPr lang="ko-KR" altLang="en-US"/>
        </a:p>
      </dgm:t>
    </dgm:pt>
    <dgm:pt modelId="{1A36D647-8129-4275-A4C3-40DEEF9EA5AA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기능별 작업 분배</a:t>
          </a:r>
          <a:r>
            <a:rPr lang="en-US" altLang="ko-KR" b="0" i="0" dirty="0"/>
            <a:t>: </a:t>
          </a:r>
          <a:r>
            <a:rPr lang="ko-KR" altLang="en-US" b="0" i="0" dirty="0"/>
            <a:t>개발 팀 내에서 각자 맡을 기능과 모듈을 분배하고</a:t>
          </a:r>
          <a:r>
            <a:rPr lang="en-US" altLang="ko-KR" b="0" i="0" dirty="0"/>
            <a:t>, </a:t>
          </a:r>
          <a:r>
            <a:rPr lang="ko-KR" altLang="en-US" b="0" i="0" dirty="0"/>
            <a:t>상세 작업 계획을 수립함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086AB8F5-6A77-4356-BBD6-07512BFF8EB8}" type="parTrans" cxnId="{C0811699-0AA7-4617-BEFB-443A6E83F9F8}">
      <dgm:prSet/>
      <dgm:spPr/>
      <dgm:t>
        <a:bodyPr/>
        <a:lstStyle/>
        <a:p>
          <a:pPr latinLnBrk="1"/>
          <a:endParaRPr lang="ko-KR" altLang="en-US"/>
        </a:p>
      </dgm:t>
    </dgm:pt>
    <dgm:pt modelId="{73E5CE11-AA2A-4B37-B2F3-AC3DFAEF0835}" type="sibTrans" cxnId="{C0811699-0AA7-4617-BEFB-443A6E83F9F8}">
      <dgm:prSet/>
      <dgm:spPr/>
      <dgm:t>
        <a:bodyPr/>
        <a:lstStyle/>
        <a:p>
          <a:pPr latinLnBrk="1"/>
          <a:endParaRPr lang="ko-KR" altLang="en-US"/>
        </a:p>
      </dgm:t>
    </dgm:pt>
    <dgm:pt modelId="{61B1A36D-D684-4230-915B-BAB5CAE6D5BC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개발 환경 설정</a:t>
          </a:r>
          <a:r>
            <a:rPr lang="en-US" altLang="ko-KR" b="0" i="0" dirty="0"/>
            <a:t>: </a:t>
          </a:r>
          <a:r>
            <a:rPr lang="ko-KR" altLang="en-US" b="0" i="0" dirty="0"/>
            <a:t>필요한 개발 도구와 환경을 설정하고</a:t>
          </a:r>
          <a:r>
            <a:rPr lang="en-US" altLang="ko-KR" b="0" i="0" dirty="0"/>
            <a:t>, </a:t>
          </a:r>
          <a:r>
            <a:rPr lang="ko-KR" altLang="en-US" b="0" i="0" dirty="0"/>
            <a:t>팀원 모두가 접근 가능하도록 조정함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1E828D67-B29F-4004-B83F-5CF4A4448EB2}" type="parTrans" cxnId="{2AD39843-2EBA-4614-9022-AA940024ECE3}">
      <dgm:prSet/>
      <dgm:spPr/>
      <dgm:t>
        <a:bodyPr/>
        <a:lstStyle/>
        <a:p>
          <a:pPr latinLnBrk="1"/>
          <a:endParaRPr lang="ko-KR" altLang="en-US"/>
        </a:p>
      </dgm:t>
    </dgm:pt>
    <dgm:pt modelId="{F57F00FD-99A3-408D-A22C-55340024930E}" type="sibTrans" cxnId="{2AD39843-2EBA-4614-9022-AA940024ECE3}">
      <dgm:prSet/>
      <dgm:spPr/>
      <dgm:t>
        <a:bodyPr/>
        <a:lstStyle/>
        <a:p>
          <a:pPr latinLnBrk="1"/>
          <a:endParaRPr lang="ko-KR" altLang="en-US"/>
        </a:p>
      </dgm:t>
    </dgm:pt>
    <dgm:pt modelId="{5A17D7E8-FEE4-4982-A425-600132ED8B32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인터페이스 구현</a:t>
          </a:r>
          <a:r>
            <a:rPr lang="en-US" altLang="ko-KR" b="0" i="0" dirty="0"/>
            <a:t>: </a:t>
          </a:r>
          <a:r>
            <a:rPr lang="ko-KR" altLang="en-US" b="0" i="0" dirty="0"/>
            <a:t>사용자 인터페이스</a:t>
          </a:r>
          <a:r>
            <a:rPr lang="en-US" altLang="ko-KR" b="0" i="0" dirty="0"/>
            <a:t>(UI) </a:t>
          </a:r>
          <a:r>
            <a:rPr lang="ko-KR" altLang="en-US" b="0" i="0" dirty="0"/>
            <a:t>요소들을 구현하고</a:t>
          </a:r>
          <a:r>
            <a:rPr lang="en-US" altLang="ko-KR" b="0" i="0" dirty="0"/>
            <a:t>, </a:t>
          </a:r>
          <a:r>
            <a:rPr lang="ko-KR" altLang="en-US" b="0" i="0" dirty="0"/>
            <a:t>기본적인 사용자 상호작용을 가능하게 하는 코드를 작성함</a:t>
          </a:r>
          <a:endParaRPr lang="ko-KR" altLang="en-US" dirty="0"/>
        </a:p>
      </dgm:t>
    </dgm:pt>
    <dgm:pt modelId="{D012C212-A764-4137-98D2-6832D4B9A571}" type="parTrans" cxnId="{8E89764A-9551-4E01-A0C0-6862152F94E8}">
      <dgm:prSet/>
      <dgm:spPr/>
      <dgm:t>
        <a:bodyPr/>
        <a:lstStyle/>
        <a:p>
          <a:pPr latinLnBrk="1"/>
          <a:endParaRPr lang="ko-KR" altLang="en-US"/>
        </a:p>
      </dgm:t>
    </dgm:pt>
    <dgm:pt modelId="{F5529429-4F2E-4231-A6C7-26F1B595C929}" type="sibTrans" cxnId="{8E89764A-9551-4E01-A0C0-6862152F94E8}">
      <dgm:prSet/>
      <dgm:spPr/>
      <dgm:t>
        <a:bodyPr/>
        <a:lstStyle/>
        <a:p>
          <a:pPr latinLnBrk="1"/>
          <a:endParaRPr lang="ko-KR" altLang="en-US"/>
        </a:p>
      </dgm:t>
    </dgm:pt>
    <dgm:pt modelId="{A18F91F9-5B5F-47B4-A7FB-E8E4DEFF9D69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테스트 실행</a:t>
          </a:r>
          <a:r>
            <a:rPr lang="en-US" altLang="ko-KR" b="0" i="0" dirty="0"/>
            <a:t>: </a:t>
          </a:r>
          <a:r>
            <a:rPr lang="ko-KR" altLang="en-US" b="0" i="0" dirty="0"/>
            <a:t>통합된 코드의 기본적인 기능 테스트를 실행하여 문제점을 식별함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D8E53B45-BBA7-4B74-A5AC-FFE307362031}" type="parTrans" cxnId="{DE263434-1B3C-4DA7-8F2C-8AF1FAAD8AD9}">
      <dgm:prSet/>
      <dgm:spPr/>
      <dgm:t>
        <a:bodyPr/>
        <a:lstStyle/>
        <a:p>
          <a:pPr latinLnBrk="1"/>
          <a:endParaRPr lang="ko-KR" altLang="en-US"/>
        </a:p>
      </dgm:t>
    </dgm:pt>
    <dgm:pt modelId="{9682127A-A93A-4D18-BDDD-DBEFA8F6FFB6}" type="sibTrans" cxnId="{DE263434-1B3C-4DA7-8F2C-8AF1FAAD8AD9}">
      <dgm:prSet/>
      <dgm:spPr/>
      <dgm:t>
        <a:bodyPr/>
        <a:lstStyle/>
        <a:p>
          <a:pPr latinLnBrk="1"/>
          <a:endParaRPr lang="ko-KR" altLang="en-US"/>
        </a:p>
      </dgm:t>
    </dgm:pt>
    <dgm:pt modelId="{A898828B-4498-4B83-A624-B6D006D3A743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버그 수정 및 최적화 작업</a:t>
          </a:r>
          <a:r>
            <a:rPr lang="en-US" altLang="ko-KR" b="0" i="0" dirty="0"/>
            <a:t>: </a:t>
          </a:r>
          <a:r>
            <a:rPr lang="ko-KR" altLang="en-US" b="0" i="0" dirty="0"/>
            <a:t>테스트 과정에서 발견된 버그를 수정하고</a:t>
          </a:r>
          <a:r>
            <a:rPr lang="en-US" altLang="ko-KR" b="0" i="0" dirty="0"/>
            <a:t>, </a:t>
          </a:r>
          <a:r>
            <a:rPr lang="ko-KR" altLang="en-US" b="0" i="0" dirty="0"/>
            <a:t>코드의 효율성과 성능을 개선하는 작업을 진행함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E5D889D1-BBE6-4304-A2AE-26EA44E32F4C}" type="parTrans" cxnId="{D27296A3-A22C-485B-A2C6-5BDEEF4219B3}">
      <dgm:prSet/>
      <dgm:spPr/>
      <dgm:t>
        <a:bodyPr/>
        <a:lstStyle/>
        <a:p>
          <a:pPr latinLnBrk="1"/>
          <a:endParaRPr lang="ko-KR" altLang="en-US"/>
        </a:p>
      </dgm:t>
    </dgm:pt>
    <dgm:pt modelId="{CE6164C8-64AD-4859-95BA-03B4173FB545}" type="sibTrans" cxnId="{D27296A3-A22C-485B-A2C6-5BDEEF4219B3}">
      <dgm:prSet/>
      <dgm:spPr/>
      <dgm:t>
        <a:bodyPr/>
        <a:lstStyle/>
        <a:p>
          <a:pPr latinLnBrk="1"/>
          <a:endParaRPr lang="ko-KR" altLang="en-US"/>
        </a:p>
      </dgm:t>
    </dgm:pt>
    <dgm:pt modelId="{4394C357-2931-44EC-B6BD-57D2D8DE45DC}">
      <dgm:prSet phldrT="[텍스트]"/>
      <dgm:spPr>
        <a:solidFill>
          <a:srgbClr val="FFC000"/>
        </a:solidFill>
      </dgm:spPr>
      <dgm:t>
        <a:bodyPr/>
        <a:lstStyle/>
        <a:p>
          <a:pPr latinLnBrk="1"/>
          <a:r>
            <a:rPr lang="en-US" altLang="ko-KR" dirty="0"/>
            <a:t>1</a:t>
          </a:r>
          <a:r>
            <a:rPr lang="ko-KR" altLang="en-US" dirty="0"/>
            <a:t>일차</a:t>
          </a:r>
        </a:p>
      </dgm:t>
    </dgm:pt>
    <dgm:pt modelId="{E4E6C805-33A2-4098-A2E7-5883315C1A7F}" type="sibTrans" cxnId="{E98B171A-290B-4C59-A4DE-6F9D399A555F}">
      <dgm:prSet/>
      <dgm:spPr/>
      <dgm:t>
        <a:bodyPr/>
        <a:lstStyle/>
        <a:p>
          <a:pPr latinLnBrk="1"/>
          <a:endParaRPr lang="ko-KR" altLang="en-US"/>
        </a:p>
      </dgm:t>
    </dgm:pt>
    <dgm:pt modelId="{E248B77F-0CD8-4B28-8C26-147BA9FB1DFC}" type="parTrans" cxnId="{E98B171A-290B-4C59-A4DE-6F9D399A555F}">
      <dgm:prSet/>
      <dgm:spPr/>
      <dgm:t>
        <a:bodyPr/>
        <a:lstStyle/>
        <a:p>
          <a:pPr latinLnBrk="1"/>
          <a:endParaRPr lang="ko-KR" altLang="en-US"/>
        </a:p>
      </dgm:t>
    </dgm:pt>
    <dgm:pt modelId="{613FD1A9-999B-42A4-8BBE-9A70D723F4B5}">
      <dgm:prSet phldrT="[텍스트]"/>
      <dgm:spPr>
        <a:solidFill>
          <a:srgbClr val="92D050"/>
        </a:solidFill>
      </dgm:spPr>
      <dgm:t>
        <a:bodyPr/>
        <a:lstStyle/>
        <a:p>
          <a:pPr latinLnBrk="1"/>
          <a:r>
            <a:rPr lang="en-US" altLang="ko-KR" dirty="0"/>
            <a:t>2</a:t>
          </a:r>
          <a:r>
            <a:rPr lang="ko-KR" altLang="en-US" dirty="0"/>
            <a:t>일차</a:t>
          </a:r>
        </a:p>
      </dgm:t>
    </dgm:pt>
    <dgm:pt modelId="{6934FF5D-B2A9-4CDB-93D0-1ADD4055116C}" type="sibTrans" cxnId="{57D7128D-3ABE-49B1-AE53-CA4D7E6EDDF8}">
      <dgm:prSet/>
      <dgm:spPr/>
      <dgm:t>
        <a:bodyPr/>
        <a:lstStyle/>
        <a:p>
          <a:pPr latinLnBrk="1"/>
          <a:endParaRPr lang="ko-KR" altLang="en-US"/>
        </a:p>
      </dgm:t>
    </dgm:pt>
    <dgm:pt modelId="{A0FF9FDC-DDB4-44D3-BEB6-29232A4C6C0D}" type="parTrans" cxnId="{57D7128D-3ABE-49B1-AE53-CA4D7E6EDDF8}">
      <dgm:prSet/>
      <dgm:spPr/>
      <dgm:t>
        <a:bodyPr/>
        <a:lstStyle/>
        <a:p>
          <a:pPr latinLnBrk="1"/>
          <a:endParaRPr lang="ko-KR" altLang="en-US"/>
        </a:p>
      </dgm:t>
    </dgm:pt>
    <dgm:pt modelId="{BA7274FF-FA8E-44C5-BA30-E04FE0E3B594}">
      <dgm:prSet phldrT="[텍스트]"/>
      <dgm:spPr>
        <a:solidFill>
          <a:srgbClr val="00B0F0"/>
        </a:solidFill>
      </dgm:spPr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일차</a:t>
          </a:r>
        </a:p>
      </dgm:t>
    </dgm:pt>
    <dgm:pt modelId="{4CDC108E-F6F6-45AE-8D43-204CE7DD2F47}" type="sibTrans" cxnId="{BEC6C447-D016-4C8F-81FC-C5E19546D2B7}">
      <dgm:prSet/>
      <dgm:spPr/>
      <dgm:t>
        <a:bodyPr/>
        <a:lstStyle/>
        <a:p>
          <a:pPr latinLnBrk="1"/>
          <a:endParaRPr lang="ko-KR" altLang="en-US"/>
        </a:p>
      </dgm:t>
    </dgm:pt>
    <dgm:pt modelId="{A74F8E99-7726-4887-B88D-487BF576AC27}" type="parTrans" cxnId="{BEC6C447-D016-4C8F-81FC-C5E19546D2B7}">
      <dgm:prSet/>
      <dgm:spPr/>
      <dgm:t>
        <a:bodyPr/>
        <a:lstStyle/>
        <a:p>
          <a:pPr latinLnBrk="1"/>
          <a:endParaRPr lang="ko-KR" altLang="en-US"/>
        </a:p>
      </dgm:t>
    </dgm:pt>
    <dgm:pt modelId="{3CF14B28-CBCA-4A10-AC9C-6BB1C07AF454}">
      <dgm:prSet phldrT="[텍스트]"/>
      <dgm:spPr>
        <a:solidFill>
          <a:srgbClr val="7030A0"/>
        </a:solidFill>
      </dgm:spPr>
      <dgm:t>
        <a:bodyPr/>
        <a:lstStyle/>
        <a:p>
          <a:pPr latinLnBrk="1"/>
          <a:r>
            <a:rPr lang="en-US" altLang="ko-KR" dirty="0"/>
            <a:t>4</a:t>
          </a:r>
          <a:r>
            <a:rPr lang="ko-KR" altLang="en-US" dirty="0"/>
            <a:t>일차</a:t>
          </a:r>
        </a:p>
      </dgm:t>
    </dgm:pt>
    <dgm:pt modelId="{08189A5B-071B-4308-B68A-D0D51AC0E44F}" type="sibTrans" cxnId="{70AA4510-0F8E-4233-9376-F78826AA30EB}">
      <dgm:prSet/>
      <dgm:spPr/>
      <dgm:t>
        <a:bodyPr/>
        <a:lstStyle/>
        <a:p>
          <a:pPr latinLnBrk="1"/>
          <a:endParaRPr lang="ko-KR" altLang="en-US"/>
        </a:p>
      </dgm:t>
    </dgm:pt>
    <dgm:pt modelId="{D864B31A-D59F-4F13-BB73-E7D4181D9F00}" type="parTrans" cxnId="{70AA4510-0F8E-4233-9376-F78826AA30EB}">
      <dgm:prSet/>
      <dgm:spPr/>
      <dgm:t>
        <a:bodyPr/>
        <a:lstStyle/>
        <a:p>
          <a:pPr latinLnBrk="1"/>
          <a:endParaRPr lang="ko-KR" altLang="en-US"/>
        </a:p>
      </dgm:t>
    </dgm:pt>
    <dgm:pt modelId="{5B07AE30-F545-4CF8-A274-487ACBCBBAEA}">
      <dgm:prSet phldrT="[텍스트]"/>
      <dgm:spPr/>
      <dgm:t>
        <a:bodyPr/>
        <a:lstStyle/>
        <a:p>
          <a:pPr latinLnBrk="1"/>
          <a:r>
            <a:rPr lang="en-US" altLang="ko-KR" dirty="0"/>
            <a:t>- </a:t>
          </a:r>
          <a:r>
            <a:rPr lang="ko-KR" altLang="en-US" b="1" i="0" dirty="0"/>
            <a:t>코드 작성 확대</a:t>
          </a:r>
          <a:r>
            <a:rPr lang="en-US" altLang="ko-KR" b="0" i="0" dirty="0"/>
            <a:t>: </a:t>
          </a:r>
          <a:r>
            <a:rPr lang="ko-KR" altLang="en-US" b="0" i="0" dirty="0"/>
            <a:t>기본 구조를 바탕으로</a:t>
          </a:r>
          <a:r>
            <a:rPr lang="en-US" altLang="ko-KR" b="0" i="0" dirty="0"/>
            <a:t>, </a:t>
          </a:r>
          <a:r>
            <a:rPr lang="ko-KR" altLang="en-US" b="0" i="0" dirty="0"/>
            <a:t>게임의 핵심 기능과 로직에 대한 코드 작성을 확대하여 진행함</a:t>
          </a:r>
          <a:r>
            <a:rPr lang="en-US" altLang="ko-KR" b="0" i="0" dirty="0"/>
            <a:t>. </a:t>
          </a:r>
          <a:r>
            <a:rPr lang="ko-KR" altLang="en-US" b="0" i="0" dirty="0"/>
            <a:t>춘식이와의 상호작용을 관리하는 로직</a:t>
          </a:r>
          <a:r>
            <a:rPr lang="en-US" altLang="ko-KR" b="0" i="0" dirty="0"/>
            <a:t>, </a:t>
          </a:r>
          <a:r>
            <a:rPr lang="ko-KR" altLang="en-US" b="0" i="0" dirty="0"/>
            <a:t>게임 진행 상태를 추적하는 코드 등을 개발함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48E22D07-3878-4AF6-AF4C-FA99E8A7E43C}" type="parTrans" cxnId="{01923528-3ECC-4021-8521-56FFD406DE2C}">
      <dgm:prSet/>
      <dgm:spPr/>
      <dgm:t>
        <a:bodyPr/>
        <a:lstStyle/>
        <a:p>
          <a:pPr latinLnBrk="1"/>
          <a:endParaRPr lang="ko-KR" altLang="en-US"/>
        </a:p>
      </dgm:t>
    </dgm:pt>
    <dgm:pt modelId="{CDCC8939-A7E4-4862-8055-476F0EDF5BA3}" type="sibTrans" cxnId="{01923528-3ECC-4021-8521-56FFD406DE2C}">
      <dgm:prSet/>
      <dgm:spPr/>
      <dgm:t>
        <a:bodyPr/>
        <a:lstStyle/>
        <a:p>
          <a:pPr latinLnBrk="1"/>
          <a:endParaRPr lang="ko-KR" altLang="en-US"/>
        </a:p>
      </dgm:t>
    </dgm:pt>
    <dgm:pt modelId="{A01C1621-ACEB-4473-84BD-3D8B861E9803}">
      <dgm:prSet phldrT="[텍스트]"/>
      <dgm:spPr/>
      <dgm:t>
        <a:bodyPr/>
        <a:lstStyle/>
        <a:p>
          <a:pPr latinLnBrk="1"/>
          <a:r>
            <a:rPr lang="en-US" altLang="ko-KR" b="1" i="0" dirty="0"/>
            <a:t>- </a:t>
          </a:r>
          <a:r>
            <a:rPr lang="ko-KR" altLang="en-US" b="1" i="0" dirty="0"/>
            <a:t>미니게임 개발 시작</a:t>
          </a:r>
          <a:r>
            <a:rPr lang="en-US" altLang="ko-KR" b="0" i="0" dirty="0"/>
            <a:t>: </a:t>
          </a:r>
          <a:r>
            <a:rPr lang="ko-KR" altLang="en-US" b="0" i="0" dirty="0"/>
            <a:t>가위바위보</a:t>
          </a:r>
          <a:r>
            <a:rPr lang="en-US" altLang="ko-KR" b="0" i="0" dirty="0"/>
            <a:t>, </a:t>
          </a:r>
          <a:r>
            <a:rPr lang="ko-KR" altLang="en-US" b="0" i="0" dirty="0"/>
            <a:t>레이싱 게임</a:t>
          </a:r>
          <a:r>
            <a:rPr lang="en-US" altLang="ko-KR" b="0" i="0" dirty="0"/>
            <a:t>, </a:t>
          </a:r>
          <a:r>
            <a:rPr lang="ko-KR" altLang="en-US" b="0" i="0" dirty="0"/>
            <a:t>비누 잡기 등의 미니게임 개발을 시작</a:t>
          </a:r>
          <a:r>
            <a:rPr lang="en-US" altLang="ko-KR" b="0" i="0" dirty="0"/>
            <a:t>.</a:t>
          </a:r>
          <a:endParaRPr lang="ko-KR" altLang="en-US" dirty="0"/>
        </a:p>
      </dgm:t>
    </dgm:pt>
    <dgm:pt modelId="{F39CA61C-7BA8-4EEB-875A-86B1243D2DCD}" type="parTrans" cxnId="{CC657306-3871-4B30-B480-B98F57FE4DA4}">
      <dgm:prSet/>
      <dgm:spPr/>
      <dgm:t>
        <a:bodyPr/>
        <a:lstStyle/>
        <a:p>
          <a:pPr latinLnBrk="1"/>
          <a:endParaRPr lang="ko-KR" altLang="en-US"/>
        </a:p>
      </dgm:t>
    </dgm:pt>
    <dgm:pt modelId="{BB4BDA84-105F-4692-932C-05494D6ED4C7}" type="sibTrans" cxnId="{CC657306-3871-4B30-B480-B98F57FE4DA4}">
      <dgm:prSet/>
      <dgm:spPr/>
      <dgm:t>
        <a:bodyPr/>
        <a:lstStyle/>
        <a:p>
          <a:pPr latinLnBrk="1"/>
          <a:endParaRPr lang="ko-KR" altLang="en-US"/>
        </a:p>
      </dgm:t>
    </dgm:pt>
    <dgm:pt modelId="{E2182350-41B6-49F9-9D2E-87021A7A6870}" type="pres">
      <dgm:prSet presAssocID="{D5BA5BBD-D482-4562-AFF0-EDB12E3262CD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EFD1551F-3E4D-468F-8D4B-593B62FD0D1B}" type="pres">
      <dgm:prSet presAssocID="{4394C357-2931-44EC-B6BD-57D2D8DE45DC}" presName="parentText1" presStyleLbl="node1" presStyleIdx="0" presStyleCnt="4">
        <dgm:presLayoutVars>
          <dgm:chMax/>
          <dgm:chPref val="3"/>
          <dgm:bulletEnabled val="1"/>
        </dgm:presLayoutVars>
      </dgm:prSet>
      <dgm:spPr/>
    </dgm:pt>
    <dgm:pt modelId="{E04757C7-A6E3-402D-B07C-8414FC793F23}" type="pres">
      <dgm:prSet presAssocID="{4394C357-2931-44EC-B6BD-57D2D8DE45DC}" presName="childText1" presStyleLbl="solidAlignAcc1" presStyleIdx="0" presStyleCnt="4">
        <dgm:presLayoutVars>
          <dgm:chMax val="0"/>
          <dgm:chPref val="0"/>
          <dgm:bulletEnabled val="1"/>
        </dgm:presLayoutVars>
      </dgm:prSet>
      <dgm:spPr/>
    </dgm:pt>
    <dgm:pt modelId="{DE015400-5AD8-49C2-9FA1-0384ED4AC626}" type="pres">
      <dgm:prSet presAssocID="{613FD1A9-999B-42A4-8BBE-9A70D723F4B5}" presName="parentText2" presStyleLbl="node1" presStyleIdx="1" presStyleCnt="4">
        <dgm:presLayoutVars>
          <dgm:chMax/>
          <dgm:chPref val="3"/>
          <dgm:bulletEnabled val="1"/>
        </dgm:presLayoutVars>
      </dgm:prSet>
      <dgm:spPr/>
    </dgm:pt>
    <dgm:pt modelId="{EA447855-376B-4DB7-876B-D23FA20D91F9}" type="pres">
      <dgm:prSet presAssocID="{613FD1A9-999B-42A4-8BBE-9A70D723F4B5}" presName="childText2" presStyleLbl="solidAlignAcc1" presStyleIdx="1" presStyleCnt="4">
        <dgm:presLayoutVars>
          <dgm:chMax val="0"/>
          <dgm:chPref val="0"/>
          <dgm:bulletEnabled val="1"/>
        </dgm:presLayoutVars>
      </dgm:prSet>
      <dgm:spPr/>
    </dgm:pt>
    <dgm:pt modelId="{4114286B-7117-40BE-9D20-1BBE58F263ED}" type="pres">
      <dgm:prSet presAssocID="{BA7274FF-FA8E-44C5-BA30-E04FE0E3B594}" presName="parentText3" presStyleLbl="node1" presStyleIdx="2" presStyleCnt="4">
        <dgm:presLayoutVars>
          <dgm:chMax/>
          <dgm:chPref val="3"/>
          <dgm:bulletEnabled val="1"/>
        </dgm:presLayoutVars>
      </dgm:prSet>
      <dgm:spPr/>
    </dgm:pt>
    <dgm:pt modelId="{5C4951D5-DEF2-44A3-B96D-E4CF01AF792D}" type="pres">
      <dgm:prSet presAssocID="{BA7274FF-FA8E-44C5-BA30-E04FE0E3B594}" presName="childText3" presStyleLbl="solidAlignAcc1" presStyleIdx="2" presStyleCnt="4">
        <dgm:presLayoutVars>
          <dgm:chMax val="0"/>
          <dgm:chPref val="0"/>
          <dgm:bulletEnabled val="1"/>
        </dgm:presLayoutVars>
      </dgm:prSet>
      <dgm:spPr/>
    </dgm:pt>
    <dgm:pt modelId="{419CD00C-21A9-44AF-AF83-FFFF310CC66D}" type="pres">
      <dgm:prSet presAssocID="{3CF14B28-CBCA-4A10-AC9C-6BB1C07AF454}" presName="parentText4" presStyleLbl="node1" presStyleIdx="3" presStyleCnt="4">
        <dgm:presLayoutVars>
          <dgm:chMax/>
          <dgm:chPref val="3"/>
          <dgm:bulletEnabled val="1"/>
        </dgm:presLayoutVars>
      </dgm:prSet>
      <dgm:spPr/>
    </dgm:pt>
    <dgm:pt modelId="{7E3B8C04-3CAE-4D9A-9AF2-E8274F33D68F}" type="pres">
      <dgm:prSet presAssocID="{3CF14B28-CBCA-4A10-AC9C-6BB1C07AF454}" presName="childText4" presStyleLbl="solidAlignAcc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C657306-3871-4B30-B480-B98F57FE4DA4}" srcId="{BA7274FF-FA8E-44C5-BA30-E04FE0E3B594}" destId="{A01C1621-ACEB-4473-84BD-3D8B861E9803}" srcOrd="2" destOrd="0" parTransId="{F39CA61C-7BA8-4EEB-875A-86B1243D2DCD}" sibTransId="{BB4BDA84-105F-4692-932C-05494D6ED4C7}"/>
    <dgm:cxn modelId="{738CC60B-DEF9-4ABD-8B27-D94F0BB5F545}" type="presOf" srcId="{CEE82C08-DC60-4F6D-ADBA-EAB5842A24B2}" destId="{E04757C7-A6E3-402D-B07C-8414FC793F23}" srcOrd="0" destOrd="0" presId="urn:microsoft.com/office/officeart/2009/3/layout/IncreasingArrowsProcess"/>
    <dgm:cxn modelId="{70AA4510-0F8E-4233-9376-F78826AA30EB}" srcId="{D5BA5BBD-D482-4562-AFF0-EDB12E3262CD}" destId="{3CF14B28-CBCA-4A10-AC9C-6BB1C07AF454}" srcOrd="3" destOrd="0" parTransId="{D864B31A-D59F-4F13-BB73-E7D4181D9F00}" sibTransId="{08189A5B-071B-4308-B68A-D0D51AC0E44F}"/>
    <dgm:cxn modelId="{E98B171A-290B-4C59-A4DE-6F9D399A555F}" srcId="{D5BA5BBD-D482-4562-AFF0-EDB12E3262CD}" destId="{4394C357-2931-44EC-B6BD-57D2D8DE45DC}" srcOrd="0" destOrd="0" parTransId="{E248B77F-0CD8-4B28-8C26-147BA9FB1DFC}" sibTransId="{E4E6C805-33A2-4098-A2E7-5883315C1A7F}"/>
    <dgm:cxn modelId="{01923528-3ECC-4021-8521-56FFD406DE2C}" srcId="{BA7274FF-FA8E-44C5-BA30-E04FE0E3B594}" destId="{5B07AE30-F545-4CF8-A274-487ACBCBBAEA}" srcOrd="1" destOrd="0" parTransId="{48E22D07-3878-4AF6-AF4C-FA99E8A7E43C}" sibTransId="{CDCC8939-A7E4-4862-8055-476F0EDF5BA3}"/>
    <dgm:cxn modelId="{DE263434-1B3C-4DA7-8F2C-8AF1FAAD8AD9}" srcId="{3CF14B28-CBCA-4A10-AC9C-6BB1C07AF454}" destId="{A18F91F9-5B5F-47B4-A7FB-E8E4DEFF9D69}" srcOrd="1" destOrd="0" parTransId="{D8E53B45-BBA7-4B74-A5AC-FFE307362031}" sibTransId="{9682127A-A93A-4D18-BDDD-DBEFA8F6FFB6}"/>
    <dgm:cxn modelId="{B17F613F-796C-429C-8126-B6A60A321B72}" srcId="{4394C357-2931-44EC-B6BD-57D2D8DE45DC}" destId="{CEE82C08-DC60-4F6D-ADBA-EAB5842A24B2}" srcOrd="0" destOrd="0" parTransId="{2F40F0D3-3A6F-459C-9CD8-CB56AA9C6E7C}" sibTransId="{8D6F021C-E339-4D03-BBCC-02C53FC6B1DD}"/>
    <dgm:cxn modelId="{8671D140-1394-4EE5-9F15-75717A3DE0C1}" srcId="{4394C357-2931-44EC-B6BD-57D2D8DE45DC}" destId="{A9FB0EFB-28BA-40F3-A32E-29D696600D23}" srcOrd="2" destOrd="0" parTransId="{2F62E0B1-A021-462C-AA8F-EB76FFE186D8}" sibTransId="{795E019F-E035-40BE-A7BD-D4F4DCC2A676}"/>
    <dgm:cxn modelId="{67A77C61-908C-401B-8C54-B10F0B043668}" type="presOf" srcId="{1A36D647-8129-4275-A4C3-40DEEF9EA5AA}" destId="{EA447855-376B-4DB7-876B-D23FA20D91F9}" srcOrd="0" destOrd="1" presId="urn:microsoft.com/office/officeart/2009/3/layout/IncreasingArrowsProcess"/>
    <dgm:cxn modelId="{2AD39843-2EBA-4614-9022-AA940024ECE3}" srcId="{613FD1A9-999B-42A4-8BBE-9A70D723F4B5}" destId="{61B1A36D-D684-4230-915B-BAB5CAE6D5BC}" srcOrd="2" destOrd="0" parTransId="{1E828D67-B29F-4004-B83F-5CF4A4448EB2}" sibTransId="{F57F00FD-99A3-408D-A22C-55340024930E}"/>
    <dgm:cxn modelId="{BEC6C447-D016-4C8F-81FC-C5E19546D2B7}" srcId="{D5BA5BBD-D482-4562-AFF0-EDB12E3262CD}" destId="{BA7274FF-FA8E-44C5-BA30-E04FE0E3B594}" srcOrd="2" destOrd="0" parTransId="{A74F8E99-7726-4887-B88D-487BF576AC27}" sibTransId="{4CDC108E-F6F6-45AE-8D43-204CE7DD2F47}"/>
    <dgm:cxn modelId="{28555F69-83A6-420F-95B1-EA6F4F7F22AC}" type="presOf" srcId="{3CF14B28-CBCA-4A10-AC9C-6BB1C07AF454}" destId="{419CD00C-21A9-44AF-AF83-FFFF310CC66D}" srcOrd="0" destOrd="0" presId="urn:microsoft.com/office/officeart/2009/3/layout/IncreasingArrowsProcess"/>
    <dgm:cxn modelId="{8E89764A-9551-4E01-A0C0-6862152F94E8}" srcId="{BA7274FF-FA8E-44C5-BA30-E04FE0E3B594}" destId="{5A17D7E8-FEE4-4982-A425-600132ED8B32}" srcOrd="0" destOrd="0" parTransId="{D012C212-A764-4137-98D2-6832D4B9A571}" sibTransId="{F5529429-4F2E-4231-A6C7-26F1B595C929}"/>
    <dgm:cxn modelId="{DABE6E51-4898-46C7-8D29-A860B92CE99F}" type="presOf" srcId="{5B07AE30-F545-4CF8-A274-487ACBCBBAEA}" destId="{5C4951D5-DEF2-44A3-B96D-E4CF01AF792D}" srcOrd="0" destOrd="1" presId="urn:microsoft.com/office/officeart/2009/3/layout/IncreasingArrowsProcess"/>
    <dgm:cxn modelId="{6E23D473-229B-49B2-9550-85E28B6D4F38}" type="presOf" srcId="{4394C357-2931-44EC-B6BD-57D2D8DE45DC}" destId="{EFD1551F-3E4D-468F-8D4B-593B62FD0D1B}" srcOrd="0" destOrd="0" presId="urn:microsoft.com/office/officeart/2009/3/layout/IncreasingArrowsProcess"/>
    <dgm:cxn modelId="{971BBF75-4280-4B93-A361-3A364BA9CF90}" type="presOf" srcId="{A18F91F9-5B5F-47B4-A7FB-E8E4DEFF9D69}" destId="{7E3B8C04-3CAE-4D9A-9AF2-E8274F33D68F}" srcOrd="0" destOrd="1" presId="urn:microsoft.com/office/officeart/2009/3/layout/IncreasingArrowsProcess"/>
    <dgm:cxn modelId="{1125CF75-83D0-4AAF-BDBE-468205F3D8C2}" type="presOf" srcId="{BA7274FF-FA8E-44C5-BA30-E04FE0E3B594}" destId="{4114286B-7117-40BE-9D20-1BBE58F263ED}" srcOrd="0" destOrd="0" presId="urn:microsoft.com/office/officeart/2009/3/layout/IncreasingArrowsProcess"/>
    <dgm:cxn modelId="{37BFE775-0029-40E8-ABB0-7BE4C5061ACA}" type="presOf" srcId="{A898828B-4498-4B83-A624-B6D006D3A743}" destId="{7E3B8C04-3CAE-4D9A-9AF2-E8274F33D68F}" srcOrd="0" destOrd="2" presId="urn:microsoft.com/office/officeart/2009/3/layout/IncreasingArrowsProcess"/>
    <dgm:cxn modelId="{71A2A957-2BF2-4143-8CDE-E0D55CA2B46C}" type="presOf" srcId="{5A17D7E8-FEE4-4982-A425-600132ED8B32}" destId="{5C4951D5-DEF2-44A3-B96D-E4CF01AF792D}" srcOrd="0" destOrd="0" presId="urn:microsoft.com/office/officeart/2009/3/layout/IncreasingArrowsProcess"/>
    <dgm:cxn modelId="{1CB8FE7D-73D8-4A68-A30C-61DB1A8C520A}" srcId="{4394C357-2931-44EC-B6BD-57D2D8DE45DC}" destId="{EEA3769B-F9BC-4E72-88C5-B5A6DBF0C598}" srcOrd="1" destOrd="0" parTransId="{EBC9F78D-480E-4790-A863-1788BE866BB0}" sibTransId="{1246EE5B-3993-438E-8A9C-87A1A1AA9360}"/>
    <dgm:cxn modelId="{C4FB5781-42F3-4132-AFCD-6F3FE806704D}" type="presOf" srcId="{EEA3769B-F9BC-4E72-88C5-B5A6DBF0C598}" destId="{E04757C7-A6E3-402D-B07C-8414FC793F23}" srcOrd="0" destOrd="1" presId="urn:microsoft.com/office/officeart/2009/3/layout/IncreasingArrowsProcess"/>
    <dgm:cxn modelId="{9A1D2386-7EDF-411C-AC9E-10762E271440}" type="presOf" srcId="{A9FB0EFB-28BA-40F3-A32E-29D696600D23}" destId="{E04757C7-A6E3-402D-B07C-8414FC793F23}" srcOrd="0" destOrd="2" presId="urn:microsoft.com/office/officeart/2009/3/layout/IncreasingArrowsProcess"/>
    <dgm:cxn modelId="{57D7128D-3ABE-49B1-AE53-CA4D7E6EDDF8}" srcId="{D5BA5BBD-D482-4562-AFF0-EDB12E3262CD}" destId="{613FD1A9-999B-42A4-8BBE-9A70D723F4B5}" srcOrd="1" destOrd="0" parTransId="{A0FF9FDC-DDB4-44D3-BEB6-29232A4C6C0D}" sibTransId="{6934FF5D-B2A9-4CDB-93D0-1ADD4055116C}"/>
    <dgm:cxn modelId="{C68D1A93-F604-4DB1-97A4-DD80D345343F}" type="presOf" srcId="{61B1A36D-D684-4230-915B-BAB5CAE6D5BC}" destId="{EA447855-376B-4DB7-876B-D23FA20D91F9}" srcOrd="0" destOrd="2" presId="urn:microsoft.com/office/officeart/2009/3/layout/IncreasingArrowsProcess"/>
    <dgm:cxn modelId="{C0811699-0AA7-4617-BEFB-443A6E83F9F8}" srcId="{613FD1A9-999B-42A4-8BBE-9A70D723F4B5}" destId="{1A36D647-8129-4275-A4C3-40DEEF9EA5AA}" srcOrd="1" destOrd="0" parTransId="{086AB8F5-6A77-4356-BBD6-07512BFF8EB8}" sibTransId="{73E5CE11-AA2A-4B37-B2F3-AC3DFAEF0835}"/>
    <dgm:cxn modelId="{D27296A3-A22C-485B-A2C6-5BDEEF4219B3}" srcId="{3CF14B28-CBCA-4A10-AC9C-6BB1C07AF454}" destId="{A898828B-4498-4B83-A624-B6D006D3A743}" srcOrd="2" destOrd="0" parTransId="{E5D889D1-BBE6-4304-A2AE-26EA44E32F4C}" sibTransId="{CE6164C8-64AD-4859-95BA-03B4173FB545}"/>
    <dgm:cxn modelId="{21AD4EA5-242B-4E71-9AD9-67E98C86F96A}" type="presOf" srcId="{613FD1A9-999B-42A4-8BBE-9A70D723F4B5}" destId="{DE015400-5AD8-49C2-9FA1-0384ED4AC626}" srcOrd="0" destOrd="0" presId="urn:microsoft.com/office/officeart/2009/3/layout/IncreasingArrowsProcess"/>
    <dgm:cxn modelId="{EFACE2C0-99BD-4F54-A65D-910CDFCAE147}" type="presOf" srcId="{AA4B6A39-D873-4537-A319-F0D6B6DC42C3}" destId="{EA447855-376B-4DB7-876B-D23FA20D91F9}" srcOrd="0" destOrd="0" presId="urn:microsoft.com/office/officeart/2009/3/layout/IncreasingArrowsProcess"/>
    <dgm:cxn modelId="{279871C9-DD38-449D-A8F3-86FC51485BCD}" type="presOf" srcId="{5EE8A5DC-EE89-46F5-ABE4-0282120B39B0}" destId="{7E3B8C04-3CAE-4D9A-9AF2-E8274F33D68F}" srcOrd="0" destOrd="0" presId="urn:microsoft.com/office/officeart/2009/3/layout/IncreasingArrowsProcess"/>
    <dgm:cxn modelId="{54AABACF-6A45-467C-94B3-357E06F006F7}" srcId="{613FD1A9-999B-42A4-8BBE-9A70D723F4B5}" destId="{AA4B6A39-D873-4537-A319-F0D6B6DC42C3}" srcOrd="0" destOrd="0" parTransId="{70CCF81A-DB36-4FC4-BA0D-E1F17BB70451}" sibTransId="{4730380D-9492-4132-987A-BE52D100DF4A}"/>
    <dgm:cxn modelId="{A930F3DC-33DA-4CFB-9F73-0BDE2CA55F27}" type="presOf" srcId="{D5BA5BBD-D482-4562-AFF0-EDB12E3262CD}" destId="{E2182350-41B6-49F9-9D2E-87021A7A6870}" srcOrd="0" destOrd="0" presId="urn:microsoft.com/office/officeart/2009/3/layout/IncreasingArrowsProcess"/>
    <dgm:cxn modelId="{E3D958EB-370C-421B-9387-AAE267E3EEA1}" type="presOf" srcId="{A01C1621-ACEB-4473-84BD-3D8B861E9803}" destId="{5C4951D5-DEF2-44A3-B96D-E4CF01AF792D}" srcOrd="0" destOrd="2" presId="urn:microsoft.com/office/officeart/2009/3/layout/IncreasingArrowsProcess"/>
    <dgm:cxn modelId="{A30B9CF1-C00F-4E23-8C09-E6E56D6A890D}" srcId="{3CF14B28-CBCA-4A10-AC9C-6BB1C07AF454}" destId="{5EE8A5DC-EE89-46F5-ABE4-0282120B39B0}" srcOrd="0" destOrd="0" parTransId="{E3AEEA86-C59B-47E5-9193-C753F1605080}" sibTransId="{5BCF54C6-1395-4AA7-AF41-AFE31D8B5396}"/>
    <dgm:cxn modelId="{3CDECB0F-DE00-4602-8F44-BD89E36B5F49}" type="presParOf" srcId="{E2182350-41B6-49F9-9D2E-87021A7A6870}" destId="{EFD1551F-3E4D-468F-8D4B-593B62FD0D1B}" srcOrd="0" destOrd="0" presId="urn:microsoft.com/office/officeart/2009/3/layout/IncreasingArrowsProcess"/>
    <dgm:cxn modelId="{3193F0F4-E651-4096-86BB-CCD41F1471A1}" type="presParOf" srcId="{E2182350-41B6-49F9-9D2E-87021A7A6870}" destId="{E04757C7-A6E3-402D-B07C-8414FC793F23}" srcOrd="1" destOrd="0" presId="urn:microsoft.com/office/officeart/2009/3/layout/IncreasingArrowsProcess"/>
    <dgm:cxn modelId="{53678838-84F2-4DE0-8EB5-3EA9B1D03B3E}" type="presParOf" srcId="{E2182350-41B6-49F9-9D2E-87021A7A6870}" destId="{DE015400-5AD8-49C2-9FA1-0384ED4AC626}" srcOrd="2" destOrd="0" presId="urn:microsoft.com/office/officeart/2009/3/layout/IncreasingArrowsProcess"/>
    <dgm:cxn modelId="{F25F5E42-D34C-40E4-8436-6759A54284B5}" type="presParOf" srcId="{E2182350-41B6-49F9-9D2E-87021A7A6870}" destId="{EA447855-376B-4DB7-876B-D23FA20D91F9}" srcOrd="3" destOrd="0" presId="urn:microsoft.com/office/officeart/2009/3/layout/IncreasingArrowsProcess"/>
    <dgm:cxn modelId="{6ADF43BB-7E6D-486E-A739-723B8BF0D631}" type="presParOf" srcId="{E2182350-41B6-49F9-9D2E-87021A7A6870}" destId="{4114286B-7117-40BE-9D20-1BBE58F263ED}" srcOrd="4" destOrd="0" presId="urn:microsoft.com/office/officeart/2009/3/layout/IncreasingArrowsProcess"/>
    <dgm:cxn modelId="{F88F25F6-0B71-4F74-A4BA-A5D4A7ACC9CE}" type="presParOf" srcId="{E2182350-41B6-49F9-9D2E-87021A7A6870}" destId="{5C4951D5-DEF2-44A3-B96D-E4CF01AF792D}" srcOrd="5" destOrd="0" presId="urn:microsoft.com/office/officeart/2009/3/layout/IncreasingArrowsProcess"/>
    <dgm:cxn modelId="{8A39EA4F-0D0B-49DB-8D9D-17B49E23535B}" type="presParOf" srcId="{E2182350-41B6-49F9-9D2E-87021A7A6870}" destId="{419CD00C-21A9-44AF-AF83-FFFF310CC66D}" srcOrd="6" destOrd="0" presId="urn:microsoft.com/office/officeart/2009/3/layout/IncreasingArrowsProcess"/>
    <dgm:cxn modelId="{6F0A863A-D56F-466F-B61E-61060459AA38}" type="presParOf" srcId="{E2182350-41B6-49F9-9D2E-87021A7A6870}" destId="{7E3B8C04-3CAE-4D9A-9AF2-E8274F33D68F}" srcOrd="7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1551F-3E4D-468F-8D4B-593B62FD0D1B}">
      <dsp:nvSpPr>
        <dsp:cNvPr id="0" name=""/>
        <dsp:cNvSpPr/>
      </dsp:nvSpPr>
      <dsp:spPr>
        <a:xfrm>
          <a:off x="621076" y="40656"/>
          <a:ext cx="8721150" cy="1269668"/>
        </a:xfrm>
        <a:prstGeom prst="rightArrow">
          <a:avLst>
            <a:gd name="adj1" fmla="val 50000"/>
            <a:gd name="adj2" fmla="val 5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20156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1</a:t>
          </a:r>
          <a:r>
            <a:rPr lang="ko-KR" altLang="en-US" sz="1700" kern="1200" dirty="0"/>
            <a:t>일차</a:t>
          </a:r>
        </a:p>
      </dsp:txBody>
      <dsp:txXfrm>
        <a:off x="621076" y="358073"/>
        <a:ext cx="8403733" cy="634834"/>
      </dsp:txXfrm>
    </dsp:sp>
    <dsp:sp modelId="{E04757C7-A6E3-402D-B07C-8414FC793F23}">
      <dsp:nvSpPr>
        <dsp:cNvPr id="0" name=""/>
        <dsp:cNvSpPr/>
      </dsp:nvSpPr>
      <dsp:spPr>
        <a:xfrm>
          <a:off x="621076" y="1021825"/>
          <a:ext cx="2010225" cy="2348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- </a:t>
          </a:r>
          <a:r>
            <a:rPr lang="ko-KR" altLang="en-US" sz="800" b="1" i="0" kern="1200" dirty="0"/>
            <a:t>주제 설정</a:t>
          </a:r>
          <a:r>
            <a:rPr lang="en-US" altLang="ko-KR" sz="800" b="0" i="0" kern="1200" dirty="0"/>
            <a:t>: "</a:t>
          </a:r>
          <a:r>
            <a:rPr lang="ko-KR" altLang="en-US" sz="800" b="0" i="0" kern="1200" dirty="0"/>
            <a:t>춘식이 키우기</a:t>
          </a:r>
          <a:r>
            <a:rPr lang="en-US" altLang="ko-KR" sz="800" b="0" i="0" kern="1200" dirty="0"/>
            <a:t>" </a:t>
          </a:r>
          <a:r>
            <a:rPr lang="ko-KR" altLang="en-US" sz="800" b="0" i="0" kern="1200" dirty="0"/>
            <a:t>게임의 기본 콘셉트와 목표를 확정함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변수 및 객체 이름 통일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프로그래밍 시 사용될 변수와 객체들의 이름을 통일하여 일관성 있게 관리하기로 결정함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기본 구조 설계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게임의 기본 구조와 필요한 주요 클래스 및 메서드의 개요를 설계함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</dsp:txBody>
      <dsp:txXfrm>
        <a:off x="621076" y="1021825"/>
        <a:ext cx="2010225" cy="2348504"/>
      </dsp:txXfrm>
    </dsp:sp>
    <dsp:sp modelId="{DE015400-5AD8-49C2-9FA1-0384ED4AC626}">
      <dsp:nvSpPr>
        <dsp:cNvPr id="0" name=""/>
        <dsp:cNvSpPr/>
      </dsp:nvSpPr>
      <dsp:spPr>
        <a:xfrm>
          <a:off x="2631301" y="463729"/>
          <a:ext cx="6710925" cy="1269668"/>
        </a:xfrm>
        <a:prstGeom prst="rightArrow">
          <a:avLst>
            <a:gd name="adj1" fmla="val 50000"/>
            <a:gd name="adj2" fmla="val 5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20156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2</a:t>
          </a:r>
          <a:r>
            <a:rPr lang="ko-KR" altLang="en-US" sz="1700" kern="1200" dirty="0"/>
            <a:t>일차</a:t>
          </a:r>
        </a:p>
      </dsp:txBody>
      <dsp:txXfrm>
        <a:off x="2631301" y="781146"/>
        <a:ext cx="6393508" cy="634834"/>
      </dsp:txXfrm>
    </dsp:sp>
    <dsp:sp modelId="{EA447855-376B-4DB7-876B-D23FA20D91F9}">
      <dsp:nvSpPr>
        <dsp:cNvPr id="0" name=""/>
        <dsp:cNvSpPr/>
      </dsp:nvSpPr>
      <dsp:spPr>
        <a:xfrm>
          <a:off x="2631301" y="1444897"/>
          <a:ext cx="2010225" cy="22886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폼 디자인 결정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게임 내에서 사용될 각 폼</a:t>
          </a:r>
          <a:r>
            <a:rPr lang="en-US" altLang="ko-KR" sz="800" b="0" i="0" kern="1200" dirty="0"/>
            <a:t>(</a:t>
          </a:r>
          <a:r>
            <a:rPr lang="ko-KR" altLang="en-US" sz="800" b="0" i="0" kern="1200" dirty="0"/>
            <a:t>화면</a:t>
          </a:r>
          <a:r>
            <a:rPr lang="en-US" altLang="ko-KR" sz="800" b="0" i="0" kern="1200" dirty="0"/>
            <a:t>)</a:t>
          </a:r>
          <a:r>
            <a:rPr lang="ko-KR" altLang="en-US" sz="800" b="0" i="0" kern="1200" dirty="0"/>
            <a:t>의 구체적인 디자인과 레이아웃을 정함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기능별 작업 분배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개발 팀 내에서 각자 맡을 기능과 모듈을 분배하고</a:t>
          </a:r>
          <a:r>
            <a:rPr lang="en-US" altLang="ko-KR" sz="800" b="0" i="0" kern="1200" dirty="0"/>
            <a:t>, </a:t>
          </a:r>
          <a:r>
            <a:rPr lang="ko-KR" altLang="en-US" sz="800" b="0" i="0" kern="1200" dirty="0"/>
            <a:t>상세 작업 계획을 수립함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개발 환경 설정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필요한 개발 도구와 환경을 설정하고</a:t>
          </a:r>
          <a:r>
            <a:rPr lang="en-US" altLang="ko-KR" sz="800" b="0" i="0" kern="1200" dirty="0"/>
            <a:t>, </a:t>
          </a:r>
          <a:r>
            <a:rPr lang="ko-KR" altLang="en-US" sz="800" b="0" i="0" kern="1200" dirty="0"/>
            <a:t>팀원 모두가 접근 가능하도록 조정함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</dsp:txBody>
      <dsp:txXfrm>
        <a:off x="2631301" y="1444897"/>
        <a:ext cx="2010225" cy="2288643"/>
      </dsp:txXfrm>
    </dsp:sp>
    <dsp:sp modelId="{4114286B-7117-40BE-9D20-1BBE58F263ED}">
      <dsp:nvSpPr>
        <dsp:cNvPr id="0" name=""/>
        <dsp:cNvSpPr/>
      </dsp:nvSpPr>
      <dsp:spPr>
        <a:xfrm>
          <a:off x="4641527" y="886801"/>
          <a:ext cx="4700700" cy="1269668"/>
        </a:xfrm>
        <a:prstGeom prst="rightArrow">
          <a:avLst>
            <a:gd name="adj1" fmla="val 50000"/>
            <a:gd name="adj2" fmla="val 5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20156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3</a:t>
          </a:r>
          <a:r>
            <a:rPr lang="ko-KR" altLang="en-US" sz="1700" kern="1200" dirty="0"/>
            <a:t>일차</a:t>
          </a:r>
        </a:p>
      </dsp:txBody>
      <dsp:txXfrm>
        <a:off x="4641527" y="1204218"/>
        <a:ext cx="4383283" cy="634834"/>
      </dsp:txXfrm>
    </dsp:sp>
    <dsp:sp modelId="{5C4951D5-DEF2-44A3-B96D-E4CF01AF792D}">
      <dsp:nvSpPr>
        <dsp:cNvPr id="0" name=""/>
        <dsp:cNvSpPr/>
      </dsp:nvSpPr>
      <dsp:spPr>
        <a:xfrm>
          <a:off x="4641527" y="1867970"/>
          <a:ext cx="2010225" cy="2303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인터페이스 구현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사용자 인터페이스</a:t>
          </a:r>
          <a:r>
            <a:rPr lang="en-US" altLang="ko-KR" sz="800" b="0" i="0" kern="1200" dirty="0"/>
            <a:t>(UI) </a:t>
          </a:r>
          <a:r>
            <a:rPr lang="ko-KR" altLang="en-US" sz="800" b="0" i="0" kern="1200" dirty="0"/>
            <a:t>요소들을 구현하고</a:t>
          </a:r>
          <a:r>
            <a:rPr lang="en-US" altLang="ko-KR" sz="800" b="0" i="0" kern="1200" dirty="0"/>
            <a:t>, </a:t>
          </a:r>
          <a:r>
            <a:rPr lang="ko-KR" altLang="en-US" sz="800" b="0" i="0" kern="1200" dirty="0"/>
            <a:t>기본적인 사용자 상호작용을 가능하게 하는 코드를 작성함</a:t>
          </a:r>
          <a:endParaRPr lang="ko-KR" altLang="en-US" sz="800" kern="1200" dirty="0"/>
        </a:p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kern="1200" dirty="0"/>
            <a:t>- </a:t>
          </a:r>
          <a:r>
            <a:rPr lang="ko-KR" altLang="en-US" sz="800" b="1" i="0" kern="1200" dirty="0"/>
            <a:t>코드 작성 확대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기본 구조를 바탕으로</a:t>
          </a:r>
          <a:r>
            <a:rPr lang="en-US" altLang="ko-KR" sz="800" b="0" i="0" kern="1200" dirty="0"/>
            <a:t>, </a:t>
          </a:r>
          <a:r>
            <a:rPr lang="ko-KR" altLang="en-US" sz="800" b="0" i="0" kern="1200" dirty="0"/>
            <a:t>게임의 핵심 기능과 로직에 대한 코드 작성을 확대하여 진행함</a:t>
          </a:r>
          <a:r>
            <a:rPr lang="en-US" altLang="ko-KR" sz="800" b="0" i="0" kern="1200" dirty="0"/>
            <a:t>. </a:t>
          </a:r>
          <a:r>
            <a:rPr lang="ko-KR" altLang="en-US" sz="800" b="0" i="0" kern="1200" dirty="0"/>
            <a:t>춘식이와의 상호작용을 관리하는 로직</a:t>
          </a:r>
          <a:r>
            <a:rPr lang="en-US" altLang="ko-KR" sz="800" b="0" i="0" kern="1200" dirty="0"/>
            <a:t>, </a:t>
          </a:r>
          <a:r>
            <a:rPr lang="ko-KR" altLang="en-US" sz="800" b="0" i="0" kern="1200" dirty="0"/>
            <a:t>게임 진행 상태를 추적하는 코드 등을 개발함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미니게임 개발 시작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가위바위보</a:t>
          </a:r>
          <a:r>
            <a:rPr lang="en-US" altLang="ko-KR" sz="800" b="0" i="0" kern="1200" dirty="0"/>
            <a:t>, </a:t>
          </a:r>
          <a:r>
            <a:rPr lang="ko-KR" altLang="en-US" sz="800" b="0" i="0" kern="1200" dirty="0"/>
            <a:t>레이싱 게임</a:t>
          </a:r>
          <a:r>
            <a:rPr lang="en-US" altLang="ko-KR" sz="800" b="0" i="0" kern="1200" dirty="0"/>
            <a:t>, </a:t>
          </a:r>
          <a:r>
            <a:rPr lang="ko-KR" altLang="en-US" sz="800" b="0" i="0" kern="1200" dirty="0"/>
            <a:t>비누 잡기 등의 미니게임 개발을 시작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</dsp:txBody>
      <dsp:txXfrm>
        <a:off x="4641527" y="1867970"/>
        <a:ext cx="2010225" cy="2303946"/>
      </dsp:txXfrm>
    </dsp:sp>
    <dsp:sp modelId="{419CD00C-21A9-44AF-AF83-FFFF310CC66D}">
      <dsp:nvSpPr>
        <dsp:cNvPr id="0" name=""/>
        <dsp:cNvSpPr/>
      </dsp:nvSpPr>
      <dsp:spPr>
        <a:xfrm>
          <a:off x="6651752" y="1309874"/>
          <a:ext cx="2690474" cy="1269668"/>
        </a:xfrm>
        <a:prstGeom prst="rightArrow">
          <a:avLst>
            <a:gd name="adj1" fmla="val 50000"/>
            <a:gd name="adj2" fmla="val 50000"/>
          </a:avLst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254000" bIns="201560" numCol="1" spcCol="1270" anchor="ctr" anchorCtr="0">
          <a:noAutofit/>
        </a:bodyPr>
        <a:lstStyle/>
        <a:p>
          <a:pPr marL="0" lvl="0" indent="0" algn="l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4</a:t>
          </a:r>
          <a:r>
            <a:rPr lang="ko-KR" altLang="en-US" sz="1700" kern="1200" dirty="0"/>
            <a:t>일차</a:t>
          </a:r>
        </a:p>
      </dsp:txBody>
      <dsp:txXfrm>
        <a:off x="6651752" y="1627291"/>
        <a:ext cx="2373057" cy="634834"/>
      </dsp:txXfrm>
    </dsp:sp>
    <dsp:sp modelId="{7E3B8C04-3CAE-4D9A-9AF2-E8274F33D68F}">
      <dsp:nvSpPr>
        <dsp:cNvPr id="0" name=""/>
        <dsp:cNvSpPr/>
      </dsp:nvSpPr>
      <dsp:spPr>
        <a:xfrm>
          <a:off x="6651752" y="2291043"/>
          <a:ext cx="2028539" cy="23309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기능별 코드 통합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개별적으로 작성된 기능별 코드를 하나의 애플리케이션으로 통합함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테스트 실행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통합된 코드의 기본적인 기능 테스트를 실행하여 문제점을 식별함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  <a:p>
          <a:pPr marL="0" lvl="0" indent="0" algn="l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800" b="1" i="0" kern="1200" dirty="0"/>
            <a:t>- </a:t>
          </a:r>
          <a:r>
            <a:rPr lang="ko-KR" altLang="en-US" sz="800" b="1" i="0" kern="1200" dirty="0"/>
            <a:t>버그 수정 및 최적화 작업</a:t>
          </a:r>
          <a:r>
            <a:rPr lang="en-US" altLang="ko-KR" sz="800" b="0" i="0" kern="1200" dirty="0"/>
            <a:t>: </a:t>
          </a:r>
          <a:r>
            <a:rPr lang="ko-KR" altLang="en-US" sz="800" b="0" i="0" kern="1200" dirty="0"/>
            <a:t>테스트 과정에서 발견된 버그를 수정하고</a:t>
          </a:r>
          <a:r>
            <a:rPr lang="en-US" altLang="ko-KR" sz="800" b="0" i="0" kern="1200" dirty="0"/>
            <a:t>, </a:t>
          </a:r>
          <a:r>
            <a:rPr lang="ko-KR" altLang="en-US" sz="800" b="0" i="0" kern="1200" dirty="0"/>
            <a:t>코드의 효율성과 성능을 개선하는 작업을 진행함</a:t>
          </a:r>
          <a:r>
            <a:rPr lang="en-US" altLang="ko-KR" sz="800" b="0" i="0" kern="1200" dirty="0"/>
            <a:t>.</a:t>
          </a:r>
          <a:endParaRPr lang="ko-KR" altLang="en-US" sz="800" kern="1200" dirty="0"/>
        </a:p>
      </dsp:txBody>
      <dsp:txXfrm>
        <a:off x="6651752" y="2291043"/>
        <a:ext cx="2028539" cy="2330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40B86-2E7E-4512-9E1C-8A30C6632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7E1F6C-6113-42CB-9B1E-47743E511D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48A50-9304-4BB6-90AB-52902FE15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2C63D-783B-4DA5-A4A5-E8B33E49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A7C43-B9E0-48E5-996A-2C1D3C046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331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BD1E7-4252-458B-A350-ABBF32D1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2104C7-FC57-4CDA-B457-4F5942323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8B685E-DC86-497A-8FD9-EB890C638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611996-A9A6-4E84-9524-9B8A2F0F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DA5A2D-E164-418F-B193-FBF264A5C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28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9A7581-E557-4C49-AB28-AAF37B479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093FB3-EA52-441D-AE0B-F5A641693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571CF1-0B8D-4DBB-BBD7-AC0AB0320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7244C3-CC86-4D3A-A662-C3CE84DC8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DDE5FC-E81A-461D-B278-8E5286F7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310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421EF-70F6-4992-935E-CB2EDBDDB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924166-93A6-43CB-A4ED-CF353FF7B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C6AF5E-D64C-4962-BB5D-7DE902CB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1D7CB-6D7F-49B9-9EA2-2A9E2D22B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A2F55A-3CE2-429C-9215-480FAB56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444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9B026-4584-436C-AF1F-D8FAFFA46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38A500-44B7-48CE-8659-1A55CFEE8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09A4CB-358B-4B07-B52A-B51AD11D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EAB36B-2265-44AE-88C5-5BDADBC6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D50F7-6921-4C4A-8723-7845FB87D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621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54711-3663-4988-A5CF-EA3AB7BDD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5A1D9-7543-42C2-A69D-A96B32FA1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D65433-F43F-423A-9604-A6D5DCD2F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B84487-4FCA-4CC2-8F1E-34AF1B32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67A1E0-E7C5-47D1-A53C-83AAE9360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696583-AA6B-4FF6-A6DD-0D115958B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34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B7B58-85CE-49D4-99F4-F5C51F0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7D1227-FD72-4756-BA50-501EDB2D3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F34B2E-6130-4995-B25E-D3F57D098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4B9A26-D293-4EF2-9AEF-F71FE90D2B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76E8B68-60C2-4707-91DB-BE0948AE56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D4D97B-5508-4A4F-AD58-36E3D897A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0DBCD2B-C520-4DA8-B01B-5F1C71E6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B9208B9-C55C-4D09-8069-EF1E0B6E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48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CBC40-8D35-4C3D-96B3-40B25E54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D1C868-F212-467E-8693-1C9FBA6FA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92E5EF-0A66-4428-9043-0062D72E6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C0E559-910C-41AB-B2BE-A8B092DF9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971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108C4D-AF26-4228-9F8A-BC856850D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D96622-A9CC-4097-AEDF-D4294748C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BF65ED-BD2D-4988-953D-786FCDBCE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6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F3BF5-891A-40A4-AB5A-3F85DD0F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67169C-C2F9-4ADB-8FE5-9BFCB39A4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11276D-5DD8-46AA-9D63-BC58D077F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1D832C-11FA-4D77-BC10-1533EA7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FC4DEE-36D9-497E-877B-493059F7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79656D-BD6A-47EC-9525-36E1A7F2B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7881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B1054-6FBD-4C1D-8DEF-0CB4A7BC3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B257E6-8DE3-4E0B-BD60-A2810E1C0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5FC36D-5D57-49F7-B6DF-303F83078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9FD75-B544-42A1-9811-62926D7D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201082-C3D7-4F87-8C30-F480BC323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3C0175-6E9F-4B79-89C0-D254C7EF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635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A2063B6-CDD0-41C5-A23F-1B004CFD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2E1028-1515-472E-B765-79E8DD906A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64487-EF9E-4825-BEB1-01DCD4CF68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A53A7-E66F-49A6-A402-0155CCF4568E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AA5ABB-D469-4420-AE7F-97FEB639D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2D644-5ECA-48DF-9FD9-46114DEA87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E40AD-AACC-45FB-9289-DF9C12689A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48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gif"/><Relationship Id="rId5" Type="http://schemas.openxmlformats.org/officeDocument/2006/relationships/image" Target="../media/image11.gif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 descr="춘식이 : 네이버 블로그">
            <a:extLst>
              <a:ext uri="{FF2B5EF4-FFF2-40B4-BE49-F238E27FC236}">
                <a16:creationId xmlns:a16="http://schemas.microsoft.com/office/drawing/2014/main" id="{74C333C5-E802-4108-8C75-B486C4BF94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0" b="13360"/>
          <a:stretch/>
        </p:blipFill>
        <p:spPr bwMode="auto">
          <a:xfrm>
            <a:off x="6789173" y="1619011"/>
            <a:ext cx="5402827" cy="523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3F85852-AD99-40DD-AF7F-2332F27AC581}"/>
              </a:ext>
            </a:extLst>
          </p:cNvPr>
          <p:cNvSpPr/>
          <p:nvPr/>
        </p:nvSpPr>
        <p:spPr>
          <a:xfrm>
            <a:off x="4054070" y="2077115"/>
            <a:ext cx="4074695" cy="646331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8372EA-24AF-4127-A172-7212396ABAF9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DBF8DA-15D2-416E-9DD4-290CBF1FD9BD}"/>
              </a:ext>
            </a:extLst>
          </p:cNvPr>
          <p:cNvSpPr txBox="1"/>
          <p:nvPr/>
        </p:nvSpPr>
        <p:spPr>
          <a:xfrm>
            <a:off x="842209" y="2914516"/>
            <a:ext cx="105075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0" i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포근한 친구</a:t>
            </a:r>
            <a:endParaRPr lang="en-US" altLang="ko-KR" sz="6000" b="0" i="0" dirty="0">
              <a:solidFill>
                <a:schemeClr val="bg1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sz="6000" b="0" i="0" dirty="0" err="1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박춘식과</a:t>
            </a:r>
            <a:r>
              <a:rPr lang="ko-KR" altLang="en-US" sz="6000" b="0" i="0" dirty="0">
                <a:solidFill>
                  <a:schemeClr val="bg1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함께</a:t>
            </a:r>
            <a:endParaRPr lang="ko-KR" altLang="en-US" sz="6000" dirty="0"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B1FB5A-060E-4845-A0E2-322ED63E1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411" y="1451862"/>
            <a:ext cx="789177" cy="789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F4EFAB-705A-40FA-A01A-96079C81B9A0}"/>
              </a:ext>
            </a:extLst>
          </p:cNvPr>
          <p:cNvSpPr txBox="1"/>
          <p:nvPr/>
        </p:nvSpPr>
        <p:spPr>
          <a:xfrm>
            <a:off x="6941977" y="6369919"/>
            <a:ext cx="520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제작자 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신동민 이준영 박태수 </a:t>
            </a:r>
            <a:r>
              <a:rPr lang="ko-KR" altLang="en-US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김채린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이미경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B283F-E901-43E0-A0D0-02363FCB9B21}"/>
              </a:ext>
            </a:extLst>
          </p:cNvPr>
          <p:cNvSpPr txBox="1"/>
          <p:nvPr/>
        </p:nvSpPr>
        <p:spPr>
          <a:xfrm>
            <a:off x="206477" y="6354530"/>
            <a:ext cx="5494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김춘식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72FB75-75D4-4C11-9E7D-59EF8881ACB3}"/>
              </a:ext>
            </a:extLst>
          </p:cNvPr>
          <p:cNvSpPr txBox="1"/>
          <p:nvPr/>
        </p:nvSpPr>
        <p:spPr>
          <a:xfrm>
            <a:off x="4130657" y="2077115"/>
            <a:ext cx="3894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dirty="0">
                <a:ln w="19050">
                  <a:noFill/>
                </a:ln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 키우기</a:t>
            </a:r>
            <a:endParaRPr lang="en-US" altLang="ko-KR" sz="3600" dirty="0">
              <a:ln w="19050">
                <a:noFill/>
              </a:ln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65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C70A03-ED54-4E95-802A-894C5F3388A4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rgbClr val="FFD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>
            <a:extLst>
              <a:ext uri="{FF2B5EF4-FFF2-40B4-BE49-F238E27FC236}">
                <a16:creationId xmlns:a16="http://schemas.microsoft.com/office/drawing/2014/main" id="{9C9A19BB-4A91-4C54-9EB4-3F32847BAE2B}"/>
              </a:ext>
            </a:extLst>
          </p:cNvPr>
          <p:cNvSpPr/>
          <p:nvPr/>
        </p:nvSpPr>
        <p:spPr>
          <a:xfrm>
            <a:off x="7702156" y="2365617"/>
            <a:ext cx="3614371" cy="3614371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ABDF27-1EFB-4033-A13C-71E1419B626A}"/>
              </a:ext>
            </a:extLst>
          </p:cNvPr>
          <p:cNvSpPr/>
          <p:nvPr/>
        </p:nvSpPr>
        <p:spPr>
          <a:xfrm>
            <a:off x="5599316" y="4356347"/>
            <a:ext cx="606830" cy="606830"/>
          </a:xfrm>
          <a:prstGeom prst="ellipse">
            <a:avLst/>
          </a:prstGeom>
          <a:solidFill>
            <a:schemeClr val="bg2">
              <a:lumMod val="50000"/>
              <a:alpha val="92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BAF4030-6BDC-4A5B-B681-92AE3AF4D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49" y="3115169"/>
            <a:ext cx="1539502" cy="1539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2718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D67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다양한 엔딩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A0B2A-72AC-806A-D5F4-35AE44A00C57}"/>
              </a:ext>
            </a:extLst>
          </p:cNvPr>
          <p:cNvSpPr txBox="1"/>
          <p:nvPr/>
        </p:nvSpPr>
        <p:spPr>
          <a:xfrm>
            <a:off x="8263955" y="2690622"/>
            <a:ext cx="249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베드엔딩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875473" y="1247164"/>
            <a:ext cx="3413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춘식이를 성장시키는 게임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다양한 행동을 통해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춘식이를 성장 시키세요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!!!</a:t>
            </a:r>
          </a:p>
          <a:p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693B0-185C-CC4D-33DE-6EC40CD0B15D}"/>
              </a:ext>
            </a:extLst>
          </p:cNvPr>
          <p:cNvSpPr txBox="1"/>
          <p:nvPr/>
        </p:nvSpPr>
        <p:spPr>
          <a:xfrm>
            <a:off x="127818" y="137450"/>
            <a:ext cx="1518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개요</a:t>
            </a:r>
          </a:p>
        </p:txBody>
      </p:sp>
      <p:pic>
        <p:nvPicPr>
          <p:cNvPr id="6" name="그림 5" descr="그림, 만화 영화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A2A2769B-BBE1-1AB1-CA62-8428BD903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43" y="3141071"/>
            <a:ext cx="1968345" cy="1968345"/>
          </a:xfrm>
          <a:prstGeom prst="rect">
            <a:avLst/>
          </a:prstGeom>
        </p:spPr>
      </p:pic>
      <p:pic>
        <p:nvPicPr>
          <p:cNvPr id="9" name="그림 8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616BF504-A922-F950-FEBD-1DE1D42F28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222" y="3328112"/>
            <a:ext cx="1765699" cy="1765699"/>
          </a:xfrm>
          <a:prstGeom prst="rect">
            <a:avLst/>
          </a:prstGeom>
        </p:spPr>
      </p:pic>
      <p:pic>
        <p:nvPicPr>
          <p:cNvPr id="18" name="그림 17" descr="클립아트, 이모티콘, 만화 영화이(가) 표시된 사진&#10;&#10;자동 생성된 설명">
            <a:extLst>
              <a:ext uri="{FF2B5EF4-FFF2-40B4-BE49-F238E27FC236}">
                <a16:creationId xmlns:a16="http://schemas.microsoft.com/office/drawing/2014/main" id="{FEFD2332-848B-3B42-C239-E2BFF09A37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73" y="3306983"/>
            <a:ext cx="1703753" cy="1703753"/>
          </a:xfrm>
          <a:prstGeom prst="rect">
            <a:avLst/>
          </a:prstGeom>
        </p:spPr>
      </p:pic>
      <p:sp>
        <p:nvSpPr>
          <p:cNvPr id="33" name="타원 32">
            <a:extLst>
              <a:ext uri="{FF2B5EF4-FFF2-40B4-BE49-F238E27FC236}">
                <a16:creationId xmlns:a16="http://schemas.microsoft.com/office/drawing/2014/main" id="{FE7867D3-5DB1-4491-949B-357A57E2496B}"/>
              </a:ext>
            </a:extLst>
          </p:cNvPr>
          <p:cNvSpPr/>
          <p:nvPr/>
        </p:nvSpPr>
        <p:spPr>
          <a:xfrm>
            <a:off x="597779" y="2386299"/>
            <a:ext cx="3614371" cy="3614371"/>
          </a:xfrm>
          <a:prstGeom prst="ellipse">
            <a:avLst/>
          </a:prstGeom>
          <a:noFill/>
          <a:ln>
            <a:solidFill>
              <a:srgbClr val="FFD6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DD809-4927-FECB-53E7-5B57B7546A53}"/>
              </a:ext>
            </a:extLst>
          </p:cNvPr>
          <p:cNvSpPr txBox="1"/>
          <p:nvPr/>
        </p:nvSpPr>
        <p:spPr>
          <a:xfrm>
            <a:off x="1398343" y="2685561"/>
            <a:ext cx="2063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해피엔딩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21" name="그림 20" descr="클립아트, 만화 영화, 스마일리, 일러스트레이션이(가) 표시된 사진&#10;&#10;자동 생성된 설명">
            <a:extLst>
              <a:ext uri="{FF2B5EF4-FFF2-40B4-BE49-F238E27FC236}">
                <a16:creationId xmlns:a16="http://schemas.microsoft.com/office/drawing/2014/main" id="{03EC2027-9D0C-386A-28BE-96EB4CCF3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747" y="3678150"/>
            <a:ext cx="1581132" cy="15811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5038A53-B7EA-D982-7985-9A2CD2C24F7B}"/>
              </a:ext>
            </a:extLst>
          </p:cNvPr>
          <p:cNvSpPr txBox="1"/>
          <p:nvPr/>
        </p:nvSpPr>
        <p:spPr>
          <a:xfrm>
            <a:off x="7821227" y="122905"/>
            <a:ext cx="424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1158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7D72E8C1-DAB4-4F18-92E1-72D35FF45CDB}"/>
              </a:ext>
            </a:extLst>
          </p:cNvPr>
          <p:cNvSpPr/>
          <p:nvPr/>
        </p:nvSpPr>
        <p:spPr>
          <a:xfrm>
            <a:off x="334297" y="3845644"/>
            <a:ext cx="11523406" cy="2771263"/>
          </a:xfrm>
          <a:prstGeom prst="roundRect">
            <a:avLst>
              <a:gd name="adj" fmla="val 85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FDFACFA-12B3-4616-B641-A69D1CDBB67F}"/>
              </a:ext>
            </a:extLst>
          </p:cNvPr>
          <p:cNvSpPr/>
          <p:nvPr/>
        </p:nvSpPr>
        <p:spPr>
          <a:xfrm>
            <a:off x="334297" y="3233936"/>
            <a:ext cx="11480002" cy="541176"/>
          </a:xfrm>
          <a:prstGeom prst="roundRect">
            <a:avLst>
              <a:gd name="adj" fmla="val 34947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춘식이는 집순이">
            <a:extLst>
              <a:ext uri="{FF2B5EF4-FFF2-40B4-BE49-F238E27FC236}">
                <a16:creationId xmlns:a16="http://schemas.microsoft.com/office/drawing/2014/main" id="{2BCAFD4D-D639-4012-B200-98D8931B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01" y="3233936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4FA995-C33C-47FD-B38E-F4C51D4AB4DF}"/>
              </a:ext>
            </a:extLst>
          </p:cNvPr>
          <p:cNvSpPr txBox="1"/>
          <p:nvPr/>
        </p:nvSpPr>
        <p:spPr>
          <a:xfrm>
            <a:off x="962281" y="3304469"/>
            <a:ext cx="8578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춘식이와의 상호작용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58FFB-3E29-4120-BDEF-138E92168630}"/>
              </a:ext>
            </a:extLst>
          </p:cNvPr>
          <p:cNvSpPr txBox="1"/>
          <p:nvPr/>
        </p:nvSpPr>
        <p:spPr>
          <a:xfrm>
            <a:off x="1071277" y="4107830"/>
            <a:ext cx="250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상호작용의 유형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8F48C6-A11C-462F-B003-0F37602D425A}"/>
              </a:ext>
            </a:extLst>
          </p:cNvPr>
          <p:cNvSpPr txBox="1"/>
          <p:nvPr/>
        </p:nvSpPr>
        <p:spPr>
          <a:xfrm>
            <a:off x="530101" y="4046275"/>
            <a:ext cx="63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01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4312D0-9C8E-40B6-8269-1E9DCA24BB95}"/>
              </a:ext>
            </a:extLst>
          </p:cNvPr>
          <p:cNvSpPr txBox="1"/>
          <p:nvPr/>
        </p:nvSpPr>
        <p:spPr>
          <a:xfrm>
            <a:off x="3148582" y="548640"/>
            <a:ext cx="58993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3200" b="1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플레이 메커니즘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D8ED88-AB42-479D-A3C6-2E431642F53E}"/>
              </a:ext>
            </a:extLst>
          </p:cNvPr>
          <p:cNvSpPr txBox="1"/>
          <p:nvPr/>
        </p:nvSpPr>
        <p:spPr>
          <a:xfrm>
            <a:off x="7065347" y="4110425"/>
            <a:ext cx="250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상호작용의 중요성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829281-FB78-4BC4-B415-9F623D90F4F4}"/>
              </a:ext>
            </a:extLst>
          </p:cNvPr>
          <p:cNvSpPr txBox="1"/>
          <p:nvPr/>
        </p:nvSpPr>
        <p:spPr>
          <a:xfrm>
            <a:off x="6433976" y="4048870"/>
            <a:ext cx="63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02 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3C68BA-4DC0-4D10-8E34-651B850642B0}"/>
              </a:ext>
            </a:extLst>
          </p:cNvPr>
          <p:cNvSpPr txBox="1"/>
          <p:nvPr/>
        </p:nvSpPr>
        <p:spPr>
          <a:xfrm>
            <a:off x="530101" y="4757942"/>
            <a:ext cx="5515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플레이어는 춘식이와 교감하기 위해 다양한 방식의 상호작용을 할 수 있습니다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하루에 총 </a:t>
            </a:r>
            <a:r>
              <a:rPr lang="en-US" altLang="ko-KR" sz="16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8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번의 행동이 가능하고 춘식이에게 밥 먹기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씻기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운동하기 등이 포함됩니다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각 상호작용은 춘식이의 기본적인 욕구를 충족시키고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춘식이의 건강과 행복을 유지하는 데 필수적입니다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16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85CC02-0488-425C-96C8-D7FC018C96F1}"/>
              </a:ext>
            </a:extLst>
          </p:cNvPr>
          <p:cNvSpPr txBox="1"/>
          <p:nvPr/>
        </p:nvSpPr>
        <p:spPr>
          <a:xfrm>
            <a:off x="6433976" y="4657445"/>
            <a:ext cx="52279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상호작용은 춘식이의 성장과 </a:t>
            </a:r>
            <a:r>
              <a:rPr lang="ko-KR" altLang="en-US" sz="16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레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벨업에 중요한 역할을 합니다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플레이어의 결정과 행동에 따라 춘식이와의 </a:t>
            </a:r>
            <a:r>
              <a:rPr lang="ko-KR" altLang="en-US" sz="1600" b="0" i="0" dirty="0" err="1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해피엔딩을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가져올 수도 있고 춘식이가 도망가버릴 수도 있습니다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춘식이와의 깊은 유대감을 형성해 </a:t>
            </a:r>
            <a:r>
              <a:rPr lang="ko-KR" altLang="en-US" sz="1600" b="0" i="0" dirty="0" err="1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해피엔딩을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맞이해보세요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16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7B9CD29-172E-4B4E-8D0F-092ECC6B49CF}"/>
              </a:ext>
            </a:extLst>
          </p:cNvPr>
          <p:cNvCxnSpPr>
            <a:cxnSpLocks/>
          </p:cNvCxnSpPr>
          <p:nvPr/>
        </p:nvCxnSpPr>
        <p:spPr>
          <a:xfrm>
            <a:off x="6091084" y="4107830"/>
            <a:ext cx="4916" cy="220153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403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프로그래스</a:t>
            </a:r>
            <a:r>
              <a:rPr lang="ko-KR" altLang="en-US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바 설명</a:t>
            </a: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 err="1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프로그래스</a:t>
            </a:r>
            <a:r>
              <a:rPr lang="ko-KR" altLang="en-US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바들을 적절히 관리하는 것은 춘식이의 건강과 행복을 유지하는 데 매우 중요합니다</a:t>
            </a:r>
            <a:r>
              <a:rPr lang="en-US" altLang="ko-KR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각 바의 상태가 좋으면 춘식이는 건강하고 활기찬 상태를 유지할 수 있으며</a:t>
            </a:r>
            <a:r>
              <a:rPr lang="en-US" altLang="ko-KR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이는 게임 진행에 긍정적인 영향을 미칩니다</a:t>
            </a:r>
            <a:r>
              <a:rPr lang="en-US" altLang="ko-KR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9C02E2-7C65-46BD-8746-B2DD367CB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0B25B-CE1E-ACED-DE61-15281E54D4F8}"/>
              </a:ext>
            </a:extLst>
          </p:cNvPr>
          <p:cNvSpPr txBox="1"/>
          <p:nvPr/>
        </p:nvSpPr>
        <p:spPr>
          <a:xfrm>
            <a:off x="127818" y="137450"/>
            <a:ext cx="3762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게임플레이 메커니즘</a:t>
            </a:r>
          </a:p>
        </p:txBody>
      </p:sp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A69A72B-FC82-91DF-EBA4-62CA32FD1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039" y="2871716"/>
            <a:ext cx="4635898" cy="3548296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FCEAB051-6C25-4809-9243-5D4907E969D1}"/>
              </a:ext>
            </a:extLst>
          </p:cNvPr>
          <p:cNvSpPr/>
          <p:nvPr/>
        </p:nvSpPr>
        <p:spPr>
          <a:xfrm>
            <a:off x="7265679" y="4688858"/>
            <a:ext cx="2770108" cy="991817"/>
          </a:xfrm>
          <a:prstGeom prst="ellipse">
            <a:avLst/>
          </a:prstGeom>
          <a:solidFill>
            <a:srgbClr val="FFF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집순이">
            <a:extLst>
              <a:ext uri="{FF2B5EF4-FFF2-40B4-BE49-F238E27FC236}">
                <a16:creationId xmlns:a16="http://schemas.microsoft.com/office/drawing/2014/main" id="{672F0A34-C1C7-42DE-9D22-5B10BF3D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427" y="3292759"/>
            <a:ext cx="2080612" cy="208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빨간 사과 이모티콘 🍎">
            <a:extLst>
              <a:ext uri="{FF2B5EF4-FFF2-40B4-BE49-F238E27FC236}">
                <a16:creationId xmlns:a16="http://schemas.microsoft.com/office/drawing/2014/main" id="{FDA3F04B-2871-4747-BE0B-EC3BD1B01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809" y="3148138"/>
            <a:ext cx="787375" cy="7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A52D4E-890B-9B96-B1C1-CA05A3562A49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4488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방 종류 및 행동 종류</a:t>
            </a:r>
            <a:endParaRPr lang="ko-KR" altLang="en-US" sz="2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B4E65-233B-431E-913F-63B5BEFBC48B}"/>
              </a:ext>
            </a:extLst>
          </p:cNvPr>
          <p:cNvSpPr txBox="1"/>
          <p:nvPr/>
        </p:nvSpPr>
        <p:spPr>
          <a:xfrm>
            <a:off x="3254492" y="1822032"/>
            <a:ext cx="1610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 거실</a:t>
            </a:r>
            <a:endParaRPr lang="en-US" altLang="ko-KR" sz="1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스마트폰 보기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운동하기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청소하기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BCAA945-45FB-438D-9E70-B2A2C2E272B4}"/>
              </a:ext>
            </a:extLst>
          </p:cNvPr>
          <p:cNvCxnSpPr/>
          <p:nvPr/>
        </p:nvCxnSpPr>
        <p:spPr>
          <a:xfrm>
            <a:off x="825395" y="3955905"/>
            <a:ext cx="1054121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32F998-5E48-4298-8C9F-8E350AC3AAE1}"/>
              </a:ext>
            </a:extLst>
          </p:cNvPr>
          <p:cNvCxnSpPr>
            <a:cxnSpLocks/>
          </p:cNvCxnSpPr>
          <p:nvPr/>
        </p:nvCxnSpPr>
        <p:spPr>
          <a:xfrm>
            <a:off x="6096000" y="1477996"/>
            <a:ext cx="0" cy="463769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A1FECE-6DFF-0DEF-1DFB-FA64FBAE16ED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D860F-CA1D-BA29-5403-BA59A88B1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7" b="5927"/>
          <a:stretch/>
        </p:blipFill>
        <p:spPr>
          <a:xfrm>
            <a:off x="781606" y="1748584"/>
            <a:ext cx="2307934" cy="1779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EA3D87-D8D1-47AD-B910-B23DFE8FF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6" b="5606"/>
          <a:stretch/>
        </p:blipFill>
        <p:spPr>
          <a:xfrm>
            <a:off x="6472210" y="4222340"/>
            <a:ext cx="2291222" cy="17798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40F63C-2E31-D828-05AC-A33BB2FA1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210" y="1796125"/>
            <a:ext cx="2303174" cy="1779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81C4F24-4762-9CC2-E6DE-C8041727DE89}"/>
              </a:ext>
            </a:extLst>
          </p:cNvPr>
          <p:cNvSpPr txBox="1"/>
          <p:nvPr/>
        </p:nvSpPr>
        <p:spPr>
          <a:xfrm>
            <a:off x="334296" y="334297"/>
            <a:ext cx="54765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각 방의 특성</a:t>
            </a:r>
            <a:endParaRPr lang="ko-KR" altLang="en-US" sz="3600" dirty="0">
              <a:solidFill>
                <a:srgbClr val="FFD677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A5250C-524C-1C41-99DD-002DF247EF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6" b="5686"/>
          <a:stretch/>
        </p:blipFill>
        <p:spPr>
          <a:xfrm>
            <a:off x="794144" y="4174744"/>
            <a:ext cx="2295396" cy="177982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B2EF3C-FA2A-4836-91D2-D4B08CFCD641}"/>
              </a:ext>
            </a:extLst>
          </p:cNvPr>
          <p:cNvSpPr txBox="1"/>
          <p:nvPr/>
        </p:nvSpPr>
        <p:spPr>
          <a:xfrm>
            <a:off x="127818" y="137450"/>
            <a:ext cx="3762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게임플레이 메커니즘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4CAF4E1-0946-CD00-1764-194A5EAF8212}"/>
              </a:ext>
            </a:extLst>
          </p:cNvPr>
          <p:cNvSpPr txBox="1"/>
          <p:nvPr/>
        </p:nvSpPr>
        <p:spPr>
          <a:xfrm>
            <a:off x="3253693" y="4346637"/>
            <a:ext cx="1610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 화장실</a:t>
            </a:r>
            <a:endParaRPr lang="en-US" altLang="ko-KR" sz="1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똥 싸기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손 씻기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목욕하기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1C10C-E679-A603-1D4B-3D4A2F31DE40}"/>
              </a:ext>
            </a:extLst>
          </p:cNvPr>
          <p:cNvSpPr txBox="1"/>
          <p:nvPr/>
        </p:nvSpPr>
        <p:spPr>
          <a:xfrm>
            <a:off x="8969270" y="1869626"/>
            <a:ext cx="16105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 방</a:t>
            </a:r>
            <a:endParaRPr lang="en-US" altLang="ko-KR" sz="1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공부하기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낮잠자기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자동차게임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가위바위보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30E13D-3DC5-D29C-F37A-E3AB89B8E768}"/>
              </a:ext>
            </a:extLst>
          </p:cNvPr>
          <p:cNvSpPr txBox="1"/>
          <p:nvPr/>
        </p:nvSpPr>
        <p:spPr>
          <a:xfrm>
            <a:off x="8969270" y="4394232"/>
            <a:ext cx="1610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 부엌</a:t>
            </a:r>
            <a:endParaRPr lang="en-US" altLang="ko-KR" sz="1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고구마 먹기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귤 먹기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팝콘 먹기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2959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미니게임의 역할</a:t>
            </a:r>
            <a:endParaRPr lang="ko-KR" altLang="en-US" sz="2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B4E65-233B-431E-913F-63B5BEFBC48B}"/>
              </a:ext>
            </a:extLst>
          </p:cNvPr>
          <p:cNvSpPr txBox="1"/>
          <p:nvPr/>
        </p:nvSpPr>
        <p:spPr>
          <a:xfrm>
            <a:off x="875071" y="2895583"/>
            <a:ext cx="395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가위바위보 게임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812AA1-7A05-4719-B8A3-84C5EA12E1E0}"/>
              </a:ext>
            </a:extLst>
          </p:cNvPr>
          <p:cNvSpPr txBox="1"/>
          <p:nvPr/>
        </p:nvSpPr>
        <p:spPr>
          <a:xfrm>
            <a:off x="6341751" y="2882749"/>
            <a:ext cx="395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레이싱 게임</a:t>
            </a:r>
            <a:endParaRPr lang="en-US" altLang="ko-KR" sz="16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4FCA20-71D1-45CB-8A24-7BBB16F3A162}"/>
              </a:ext>
            </a:extLst>
          </p:cNvPr>
          <p:cNvSpPr txBox="1"/>
          <p:nvPr/>
        </p:nvSpPr>
        <p:spPr>
          <a:xfrm>
            <a:off x="850948" y="4646489"/>
            <a:ext cx="395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깜짝 이벤트</a:t>
            </a:r>
            <a:endParaRPr lang="en-US" altLang="ko-KR" sz="16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BCAA945-45FB-438D-9E70-B2A2C2E272B4}"/>
              </a:ext>
            </a:extLst>
          </p:cNvPr>
          <p:cNvCxnSpPr/>
          <p:nvPr/>
        </p:nvCxnSpPr>
        <p:spPr>
          <a:xfrm>
            <a:off x="850948" y="4502331"/>
            <a:ext cx="1054121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32F998-5E48-4298-8C9F-8E350AC3AAE1}"/>
              </a:ext>
            </a:extLst>
          </p:cNvPr>
          <p:cNvCxnSpPr>
            <a:cxnSpLocks/>
          </p:cNvCxnSpPr>
          <p:nvPr/>
        </p:nvCxnSpPr>
        <p:spPr>
          <a:xfrm>
            <a:off x="6091084" y="2638046"/>
            <a:ext cx="0" cy="1794617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7CC509D-360E-C900-3C59-15A1A6D51F27}"/>
              </a:ext>
            </a:extLst>
          </p:cNvPr>
          <p:cNvSpPr txBox="1"/>
          <p:nvPr/>
        </p:nvSpPr>
        <p:spPr>
          <a:xfrm>
            <a:off x="334297" y="334297"/>
            <a:ext cx="38196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</a:t>
            </a:r>
            <a:endParaRPr lang="ko-KR" altLang="en-US" sz="3600" dirty="0">
              <a:solidFill>
                <a:srgbClr val="FFD677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550D23-9A2D-9E42-0B4F-214B3D29A8C8}"/>
              </a:ext>
            </a:extLst>
          </p:cNvPr>
          <p:cNvSpPr txBox="1"/>
          <p:nvPr/>
        </p:nvSpPr>
        <p:spPr>
          <a:xfrm>
            <a:off x="127818" y="137450"/>
            <a:ext cx="144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4.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</a:t>
            </a:r>
          </a:p>
        </p:txBody>
      </p:sp>
      <p:pic>
        <p:nvPicPr>
          <p:cNvPr id="7" name="그림 6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4CC22699-7087-E20C-0FBB-539D17597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17" y="2944556"/>
            <a:ext cx="1689733" cy="1251890"/>
          </a:xfrm>
          <a:prstGeom prst="rect">
            <a:avLst/>
          </a:prstGeom>
        </p:spPr>
      </p:pic>
      <p:pic>
        <p:nvPicPr>
          <p:cNvPr id="14" name="그림 13" descr="신발류, 의류, 사람, 모자이(가) 표시된 사진&#10;&#10;자동 생성된 설명">
            <a:extLst>
              <a:ext uri="{FF2B5EF4-FFF2-40B4-BE49-F238E27FC236}">
                <a16:creationId xmlns:a16="http://schemas.microsoft.com/office/drawing/2014/main" id="{BDDDF43B-849F-FAA6-45EA-F06F3A7D2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93" y="2944556"/>
            <a:ext cx="2017321" cy="1251891"/>
          </a:xfrm>
          <a:prstGeom prst="rect">
            <a:avLst/>
          </a:prstGeom>
        </p:spPr>
      </p:pic>
      <p:pic>
        <p:nvPicPr>
          <p:cNvPr id="16" name="그림 15" descr="텍스트, 실내, 벽, 싱크대이(가) 표시된 사진&#10;&#10;자동 생성된 설명">
            <a:extLst>
              <a:ext uri="{FF2B5EF4-FFF2-40B4-BE49-F238E27FC236}">
                <a16:creationId xmlns:a16="http://schemas.microsoft.com/office/drawing/2014/main" id="{08C3F237-F251-673F-28A9-74479701D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93" y="4822955"/>
            <a:ext cx="1658297" cy="12426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410D221-5516-4F52-9F48-B1A46787ED62}"/>
              </a:ext>
            </a:extLst>
          </p:cNvPr>
          <p:cNvSpPr txBox="1"/>
          <p:nvPr/>
        </p:nvSpPr>
        <p:spPr>
          <a:xfrm>
            <a:off x="630167" y="1692740"/>
            <a:ext cx="109316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미니게임은 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"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 키우기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"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에서 중요한 역할을 합니다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</a:p>
          <a:p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이들은 춘식이의 기분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6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건강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6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영양 상태에 기여합니다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또한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미니게임을 통해 게임 플레이의 다양성과 재미를 높이며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</a:p>
          <a:p>
            <a:r>
              <a:rPr lang="ko-KR" altLang="en-US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플레이어가 새로운 도전을 경험하고 성취감을 느낄 수 있게 합니다</a:t>
            </a:r>
            <a:r>
              <a:rPr lang="en-US" altLang="ko-KR" sz="16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16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814AAD-6427-6E65-37B1-2C203C361288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660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8C6197-887B-2E6F-2DFE-E958DB78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05D011-D23C-8762-D75B-3CC8B77332B6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33B6C39-00A5-A101-841E-378FDB1A6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3A37A5B8-ACD6-2262-73BF-C60DC63F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06AB23-2A3B-B59D-DAF0-F3D48D060CE5}"/>
              </a:ext>
            </a:extLst>
          </p:cNvPr>
          <p:cNvSpPr txBox="1"/>
          <p:nvPr/>
        </p:nvSpPr>
        <p:spPr>
          <a:xfrm>
            <a:off x="1171344" y="1247164"/>
            <a:ext cx="714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각 미니게임의 목적 및 플레이 방법</a:t>
            </a:r>
            <a:endParaRPr lang="ko-KR" altLang="en-US" sz="2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999E79B-C224-7EBC-01EF-11CDF226F078}"/>
              </a:ext>
            </a:extLst>
          </p:cNvPr>
          <p:cNvSpPr/>
          <p:nvPr/>
        </p:nvSpPr>
        <p:spPr>
          <a:xfrm>
            <a:off x="501577" y="1798041"/>
            <a:ext cx="798357" cy="798357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47A9DF-947E-3C64-BDDA-4C6F075F3414}"/>
              </a:ext>
            </a:extLst>
          </p:cNvPr>
          <p:cNvSpPr txBox="1"/>
          <p:nvPr/>
        </p:nvSpPr>
        <p:spPr>
          <a:xfrm>
            <a:off x="1481189" y="1796179"/>
            <a:ext cx="395267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가위바위보 게임</a:t>
            </a:r>
            <a:endParaRPr lang="en-US" altLang="ko-KR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목적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춘식이와의 기분을 올릴 수 있고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플레이어에게 재미를 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제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공합니다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pPr algn="l"/>
            <a:endParaRPr lang="en-US" altLang="ko-KR" sz="1400" b="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 방법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플레이어는 가위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바위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보 중 하나를 선택하여 춘식이와 대결합니다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간단한 룰을 따르며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승리하면 춘식이의 기분이 상승합니다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ABE311E-7C2C-1D90-9715-C0E4D18A0BD4}"/>
              </a:ext>
            </a:extLst>
          </p:cNvPr>
          <p:cNvSpPr/>
          <p:nvPr/>
        </p:nvSpPr>
        <p:spPr>
          <a:xfrm>
            <a:off x="6349055" y="1821922"/>
            <a:ext cx="798357" cy="798357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FD5D18-15F7-9A2C-AF3F-51D419309E6D}"/>
              </a:ext>
            </a:extLst>
          </p:cNvPr>
          <p:cNvSpPr txBox="1"/>
          <p:nvPr/>
        </p:nvSpPr>
        <p:spPr>
          <a:xfrm>
            <a:off x="7314692" y="1796179"/>
            <a:ext cx="395267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레이싱 게임</a:t>
            </a:r>
            <a:endParaRPr lang="en-US" altLang="ko-KR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목적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반응 속도와 전략적 사고를 테스트하며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플레이어에게 즐거움을 제공하기 </a:t>
            </a:r>
            <a:r>
              <a:rPr lang="ko-KR" altLang="en-US" sz="1400" b="0" i="0" dirty="0" err="1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위함입니다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 방법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플레이어는 춘식이를 조종하여 다른 경주를 펼칩니다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방향키를 사용하여 춘식이를 제어하며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장애물을 피하고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속도를 조절하여 질주합니다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2DA531A-09D7-9D3F-9830-8738F7676A74}"/>
              </a:ext>
            </a:extLst>
          </p:cNvPr>
          <p:cNvSpPr/>
          <p:nvPr/>
        </p:nvSpPr>
        <p:spPr>
          <a:xfrm>
            <a:off x="501577" y="4401787"/>
            <a:ext cx="798357" cy="798357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A006CD-8D0E-682E-DAB2-9109DD0370A1}"/>
              </a:ext>
            </a:extLst>
          </p:cNvPr>
          <p:cNvSpPr txBox="1"/>
          <p:nvPr/>
        </p:nvSpPr>
        <p:spPr>
          <a:xfrm>
            <a:off x="1481189" y="4401787"/>
            <a:ext cx="64596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깜짝 이벤트</a:t>
            </a:r>
            <a:endParaRPr lang="en-US" altLang="ko-KR" sz="1400" b="1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목적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욕실에서의 상호작용에서 플레이어에게 생각지 못한 재미를 제공하기 </a:t>
            </a:r>
            <a:r>
              <a:rPr lang="ko-KR" altLang="en-US" sz="1400" b="0" i="0" dirty="0" err="1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위함입니다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 방법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화면에 떠다니는 비누를 시간 내에 잡습니다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플레이어는 마우스를 통해 미끄러지는 비누를 빠르게 클릭하여 잡아야 합니다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실패하면 병원으로 이동하게 되어 </a:t>
            </a:r>
            <a:r>
              <a:rPr lang="ko-KR" altLang="en-US" sz="14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패</a:t>
            </a:r>
            <a:r>
              <a:rPr lang="ko-KR" altLang="en-US" sz="1400" b="0" i="0" dirty="0" err="1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널티를</a:t>
            </a:r>
            <a:r>
              <a:rPr lang="ko-KR" altLang="en-US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받습니다</a:t>
            </a:r>
            <a:r>
              <a:rPr lang="en-US" altLang="ko-KR" sz="14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AD45B94-206C-C863-7BDC-631D09EF8412}"/>
              </a:ext>
            </a:extLst>
          </p:cNvPr>
          <p:cNvCxnSpPr/>
          <p:nvPr/>
        </p:nvCxnSpPr>
        <p:spPr>
          <a:xfrm>
            <a:off x="875071" y="4267200"/>
            <a:ext cx="1054121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4C5EE62-FB41-9CD2-F133-210B5108181D}"/>
              </a:ext>
            </a:extLst>
          </p:cNvPr>
          <p:cNvCxnSpPr>
            <a:cxnSpLocks/>
          </p:cNvCxnSpPr>
          <p:nvPr/>
        </p:nvCxnSpPr>
        <p:spPr>
          <a:xfrm>
            <a:off x="6091084" y="2638046"/>
            <a:ext cx="4914" cy="1584432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E2FAA43-FE98-12F9-B1E6-2E9DEA958022}"/>
              </a:ext>
            </a:extLst>
          </p:cNvPr>
          <p:cNvSpPr txBox="1"/>
          <p:nvPr/>
        </p:nvSpPr>
        <p:spPr>
          <a:xfrm>
            <a:off x="334296" y="334297"/>
            <a:ext cx="8295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미니게임의 목적 및 플레이 방법</a:t>
            </a:r>
            <a:endParaRPr lang="ko-KR" altLang="en-US" sz="3600" dirty="0">
              <a:solidFill>
                <a:srgbClr val="FFD677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DC505-35DC-935E-6B44-15BD0CB1D0D6}"/>
              </a:ext>
            </a:extLst>
          </p:cNvPr>
          <p:cNvSpPr txBox="1"/>
          <p:nvPr/>
        </p:nvSpPr>
        <p:spPr>
          <a:xfrm>
            <a:off x="127818" y="137450"/>
            <a:ext cx="3762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4.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9872E-C053-AE8D-33B9-8E911C1333FA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99490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1184C0-C53E-FA65-7DC0-2D14ABC3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DB2A6B-0830-3A2D-C2CD-B796CF3F0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0" y="1425404"/>
            <a:ext cx="6667341" cy="46998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C504D6-B279-164B-FCF2-A2FF957272F5}"/>
              </a:ext>
            </a:extLst>
          </p:cNvPr>
          <p:cNvSpPr txBox="1"/>
          <p:nvPr/>
        </p:nvSpPr>
        <p:spPr>
          <a:xfrm>
            <a:off x="986053" y="18915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5. </a:t>
            </a:r>
            <a:r>
              <a:rPr lang="ko-KR" altLang="en-US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진행 과정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298C4-4D4D-D99D-7F5E-1262079AE62A}"/>
              </a:ext>
            </a:extLst>
          </p:cNvPr>
          <p:cNvSpPr txBox="1"/>
          <p:nvPr/>
        </p:nvSpPr>
        <p:spPr>
          <a:xfrm>
            <a:off x="7703706" y="2229099"/>
            <a:ext cx="3581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상태창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중 한 개라도 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100 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달성 시 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Level Up</a:t>
            </a:r>
            <a:endParaRPr lang="ko-KR" altLang="en-US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82FE76-A42C-F3A7-8540-05787A0C280A}"/>
              </a:ext>
            </a:extLst>
          </p:cNvPr>
          <p:cNvSpPr txBox="1"/>
          <p:nvPr/>
        </p:nvSpPr>
        <p:spPr>
          <a:xfrm>
            <a:off x="7703706" y="1751980"/>
            <a:ext cx="2858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Level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Up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조건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895D23-2A5A-F8C1-54F4-EA6D4991E9A5}"/>
              </a:ext>
            </a:extLst>
          </p:cNvPr>
          <p:cNvSpPr txBox="1"/>
          <p:nvPr/>
        </p:nvSpPr>
        <p:spPr>
          <a:xfrm>
            <a:off x="7703706" y="2998947"/>
            <a:ext cx="27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7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일이 지나면 엔딩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598730-40CB-44FE-C775-F7E3C21DF6C2}"/>
              </a:ext>
            </a:extLst>
          </p:cNvPr>
          <p:cNvSpPr txBox="1"/>
          <p:nvPr/>
        </p:nvSpPr>
        <p:spPr>
          <a:xfrm>
            <a:off x="7703706" y="3522267"/>
            <a:ext cx="370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하루 클릭 횟수는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8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회로 제한</a:t>
            </a:r>
          </a:p>
        </p:txBody>
      </p:sp>
      <p:pic>
        <p:nvPicPr>
          <p:cNvPr id="3" name="Picture 2" descr="춘식이는 야옹">
            <a:extLst>
              <a:ext uri="{FF2B5EF4-FFF2-40B4-BE49-F238E27FC236}">
                <a16:creationId xmlns:a16="http://schemas.microsoft.com/office/drawing/2014/main" id="{9D164E5F-F7DB-0D71-597F-4D443F590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0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157BF-92C4-45D3-96DA-040C044C4C3C}"/>
              </a:ext>
            </a:extLst>
          </p:cNvPr>
          <p:cNvSpPr txBox="1"/>
          <p:nvPr/>
        </p:nvSpPr>
        <p:spPr>
          <a:xfrm>
            <a:off x="2023354" y="2432208"/>
            <a:ext cx="143140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박춘식</a:t>
            </a:r>
            <a:endParaRPr lang="ko-KR" alt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62F0B1-973F-B706-E1DE-05FAAA143BE1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pic>
        <p:nvPicPr>
          <p:cNvPr id="12" name="그림 11" descr="클립아트, 만화 영화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1902CEC5-470B-092E-6EF8-65532C8A2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550" y="3839512"/>
            <a:ext cx="1765699" cy="17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9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66704" y="1175091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F22259-D97E-4632-947E-D401B12F1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6232027" y="4176345"/>
            <a:ext cx="1195164" cy="13077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6. </a:t>
            </a:r>
            <a:r>
              <a:rPr lang="ko-KR" altLang="en-US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결론</a:t>
            </a: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171344" y="1247164"/>
            <a:ext cx="714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게임의 핵심 포인트 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~!!</a:t>
            </a:r>
            <a:endParaRPr lang="ko-KR" altLang="en-US" sz="2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6B4E65-233B-431E-913F-63B5BEFBC48B}"/>
              </a:ext>
            </a:extLst>
          </p:cNvPr>
          <p:cNvSpPr txBox="1"/>
          <p:nvPr/>
        </p:nvSpPr>
        <p:spPr>
          <a:xfrm>
            <a:off x="1895509" y="2402074"/>
            <a:ext cx="3952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플레이어는 춘식이의 기분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건강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배부름 등 각각의 방에서 수행되는 행동을 통해 관리 되며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적절한 관리가 필요합니다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812AA1-7A05-4719-B8A3-84C5EA12E1E0}"/>
              </a:ext>
            </a:extLst>
          </p:cNvPr>
          <p:cNvSpPr txBox="1"/>
          <p:nvPr/>
        </p:nvSpPr>
        <p:spPr>
          <a:xfrm>
            <a:off x="7500927" y="2402074"/>
            <a:ext cx="3952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춘식이와의 상호작용이 게임의 핵심입니다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춘식이의 감정표현을 통해 재미를 느껴보세요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54FCA20-71D1-45CB-8A24-7BBB16F3A162}"/>
              </a:ext>
            </a:extLst>
          </p:cNvPr>
          <p:cNvSpPr txBox="1"/>
          <p:nvPr/>
        </p:nvSpPr>
        <p:spPr>
          <a:xfrm>
            <a:off x="1895509" y="4370674"/>
            <a:ext cx="3952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게임의 분위기를 향상시켜주는 음악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효과음 그래픽을 통해 플레이어들의 감정을 더욱 효과적으로 전달합니다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932719-FD34-4DD0-9315-214C450E6F29}"/>
              </a:ext>
            </a:extLst>
          </p:cNvPr>
          <p:cNvSpPr txBox="1"/>
          <p:nvPr/>
        </p:nvSpPr>
        <p:spPr>
          <a:xfrm>
            <a:off x="7500927" y="4482968"/>
            <a:ext cx="395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다양한 활동 및 선택을 통해 춘식이와의 다채로운 상황을 경험하세요</a:t>
            </a:r>
            <a:r>
              <a:rPr lang="en-US" altLang="ko-KR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BCAA945-45FB-438D-9E70-B2A2C2E272B4}"/>
              </a:ext>
            </a:extLst>
          </p:cNvPr>
          <p:cNvCxnSpPr/>
          <p:nvPr/>
        </p:nvCxnSpPr>
        <p:spPr>
          <a:xfrm>
            <a:off x="912394" y="3801013"/>
            <a:ext cx="10541210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032F998-5E48-4298-8C9F-8E350AC3AAE1}"/>
              </a:ext>
            </a:extLst>
          </p:cNvPr>
          <p:cNvCxnSpPr>
            <a:cxnSpLocks/>
          </p:cNvCxnSpPr>
          <p:nvPr/>
        </p:nvCxnSpPr>
        <p:spPr>
          <a:xfrm>
            <a:off x="6128407" y="2171859"/>
            <a:ext cx="0" cy="3258307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9FE171-6446-4689-AC38-AB02C52E14DE}"/>
              </a:ext>
            </a:extLst>
          </p:cNvPr>
          <p:cNvSpPr txBox="1"/>
          <p:nvPr/>
        </p:nvSpPr>
        <p:spPr>
          <a:xfrm>
            <a:off x="7875038" y="122905"/>
            <a:ext cx="418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pic>
        <p:nvPicPr>
          <p:cNvPr id="11" name="그림 10" descr="클립아트, 만화 영화, 미소, 이모티콘이(가) 표시된 사진&#10;&#10;자동 생성된 설명">
            <a:extLst>
              <a:ext uri="{FF2B5EF4-FFF2-40B4-BE49-F238E27FC236}">
                <a16:creationId xmlns:a16="http://schemas.microsoft.com/office/drawing/2014/main" id="{CFB1321C-288D-7915-E398-9C3F1DAD5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1" y="2328088"/>
            <a:ext cx="1047750" cy="1047750"/>
          </a:xfrm>
          <a:prstGeom prst="rect">
            <a:avLst/>
          </a:prstGeom>
        </p:spPr>
      </p:pic>
      <p:pic>
        <p:nvPicPr>
          <p:cNvPr id="4" name="그림 3" descr="클립아트, 이모티콘, 만화 영화이(가) 표시된 사진&#10;&#10;자동 생성된 설명">
            <a:extLst>
              <a:ext uri="{FF2B5EF4-FFF2-40B4-BE49-F238E27FC236}">
                <a16:creationId xmlns:a16="http://schemas.microsoft.com/office/drawing/2014/main" id="{4E65C4DD-1B55-A7C3-A134-B6853AF5B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65" y="2386860"/>
            <a:ext cx="1047750" cy="1047750"/>
          </a:xfrm>
          <a:prstGeom prst="rect">
            <a:avLst/>
          </a:prstGeom>
        </p:spPr>
      </p:pic>
      <p:pic>
        <p:nvPicPr>
          <p:cNvPr id="6" name="그림 5" descr="그림, 아동 미술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0FC18754-3D62-022E-FFF2-3C0485CD21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11" y="4306328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0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58B5B7-D0A8-7927-AD1C-911AC8AF8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7234091-F554-290B-1CAE-21BB15918B37}"/>
              </a:ext>
            </a:extLst>
          </p:cNvPr>
          <p:cNvSpPr/>
          <p:nvPr/>
        </p:nvSpPr>
        <p:spPr>
          <a:xfrm>
            <a:off x="366704" y="606071"/>
            <a:ext cx="11523406" cy="620530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1B283A-3F67-5BC8-0F22-B77A3B4A3738}"/>
              </a:ext>
            </a:extLst>
          </p:cNvPr>
          <p:cNvSpPr txBox="1"/>
          <p:nvPr/>
        </p:nvSpPr>
        <p:spPr>
          <a:xfrm>
            <a:off x="366704" y="16502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6-1. </a:t>
            </a:r>
            <a:r>
              <a:rPr lang="ko-KR" altLang="en-US" sz="1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시연 영상</a:t>
            </a: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109CC71E-03A0-B095-8532-A8FDA6B1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80" y="51186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09FFEF2-E4A6-BB1B-5719-948A78F706BA}"/>
              </a:ext>
            </a:extLst>
          </p:cNvPr>
          <p:cNvSpPr txBox="1"/>
          <p:nvPr/>
        </p:nvSpPr>
        <p:spPr>
          <a:xfrm>
            <a:off x="7875038" y="122905"/>
            <a:ext cx="418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pic>
        <p:nvPicPr>
          <p:cNvPr id="2" name="KakaoTalk_20240213_093622065">
            <a:hlinkClick r:id="" action="ppaction://media"/>
            <a:extLst>
              <a:ext uri="{FF2B5EF4-FFF2-40B4-BE49-F238E27FC236}">
                <a16:creationId xmlns:a16="http://schemas.microsoft.com/office/drawing/2014/main" id="{314782B3-FBC2-6186-63FA-FC5F9CCB47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0205" y="966651"/>
            <a:ext cx="5391589" cy="539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F8FE35-4E4A-BC5D-CE74-12736410B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5B35DC3-CFA6-43A1-CC5E-51B5C62CCA7F}"/>
              </a:ext>
            </a:extLst>
          </p:cNvPr>
          <p:cNvSpPr/>
          <p:nvPr/>
        </p:nvSpPr>
        <p:spPr>
          <a:xfrm>
            <a:off x="334297" y="1313461"/>
            <a:ext cx="11523406" cy="5303447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FD885191-3D3E-3D43-A652-AB2EA306D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0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4A885B-353A-B6E6-F709-EC78F3EC0685}"/>
              </a:ext>
            </a:extLst>
          </p:cNvPr>
          <p:cNvSpPr txBox="1"/>
          <p:nvPr/>
        </p:nvSpPr>
        <p:spPr>
          <a:xfrm>
            <a:off x="544375" y="548094"/>
            <a:ext cx="8394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 w="19050">
                  <a:noFill/>
                </a:ln>
                <a:solidFill>
                  <a:srgbClr val="C37A3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7. </a:t>
            </a:r>
            <a:r>
              <a:rPr lang="ko-KR" altLang="en-US" sz="4800" dirty="0">
                <a:ln w="19050">
                  <a:noFill/>
                </a:ln>
                <a:solidFill>
                  <a:srgbClr val="C37A3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프로젝트 실습 후 </a:t>
            </a:r>
            <a:r>
              <a:rPr lang="ko-KR" altLang="en-US" sz="4800" dirty="0" err="1">
                <a:ln w="19050">
                  <a:noFill/>
                </a:ln>
                <a:solidFill>
                  <a:srgbClr val="C37A3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느낀점</a:t>
            </a:r>
            <a:endParaRPr lang="ko-KR" altLang="en-US" sz="4800" dirty="0"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D7B18FF-B0D9-7E1A-7CD8-F1F08C94E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D0BE5A2-0015-F4D0-A142-F1A20968341F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BEA351-5866-C1F0-28AA-B25BEECD9C79}"/>
              </a:ext>
            </a:extLst>
          </p:cNvPr>
          <p:cNvSpPr txBox="1"/>
          <p:nvPr/>
        </p:nvSpPr>
        <p:spPr>
          <a:xfrm>
            <a:off x="6015414" y="1621001"/>
            <a:ext cx="47927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이준영 </a:t>
            </a:r>
            <a:r>
              <a:rPr lang="en-US" altLang="ko-KR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"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 키우기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" 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프로젝트를 통해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팀워크의 가치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효과적인 커뮤니케이션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사용자 중심 사고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문제 해결 능력의 중요성을 깊이 이해하며 개발자로서 중요한 성장을 경험했습니다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프로젝트 과정에서 예상치 못한 기술적 도전을 극복하고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창의적인 해결책을 모색하는 과정은 제 개발 경력에 획기적인 전환점을 마련해 주었습니다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이러한 경험은 앞으로의 프로젝트에 있어 큰 자산이 될 것이며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저를 더 성숙한 전문가로 성장시키는 데 결정적인 역할을 했습니다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94E3F-9088-BD76-76F1-D47AAD5333DE}"/>
              </a:ext>
            </a:extLst>
          </p:cNvPr>
          <p:cNvSpPr txBox="1"/>
          <p:nvPr/>
        </p:nvSpPr>
        <p:spPr>
          <a:xfrm>
            <a:off x="6070565" y="3996448"/>
            <a:ext cx="576038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박태수 </a:t>
            </a:r>
            <a:r>
              <a:rPr lang="en-US" altLang="ko-KR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endParaRPr lang="en-US" altLang="ko-KR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팀 프로젝트를 수행하면서 공용으로 활용되는 클래스와 메소드를 만드는 것이 작업 속도를 획기적으로 높일 수 있으며</a:t>
            </a:r>
            <a:r>
              <a:rPr lang="en-US" altLang="ko-KR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수정이 편리 해진다는 점을 알게 되었습니다</a:t>
            </a:r>
            <a:r>
              <a:rPr lang="en-US" altLang="ko-KR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또한</a:t>
            </a:r>
            <a:r>
              <a:rPr lang="en-US" altLang="ko-KR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변수와 메서드의 명명에 대한 팀 내 회의를 통해 일치시키면 코드 연결이 효율적으로 이루어집니다</a:t>
            </a:r>
            <a:r>
              <a:rPr lang="en-US" altLang="ko-KR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들여쓰기</a:t>
            </a:r>
            <a:r>
              <a:rPr lang="en-US" altLang="ko-KR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간격</a:t>
            </a:r>
            <a:r>
              <a:rPr lang="en-US" altLang="ko-KR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주석 등의 세부 사항에 대한 주의는 오류 발생 및 디버깅 시에 빠르게 문제를 해결할 수 있으며</a:t>
            </a:r>
            <a:r>
              <a:rPr lang="en-US" altLang="ko-KR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다른 팀원들이 코드를 이해하고 사용하는 데에 큰 도움이 됨을 알게 되었습니다</a:t>
            </a:r>
            <a:r>
              <a:rPr lang="en-US" altLang="ko-KR" sz="1000" b="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67F1E-7D59-4CE2-D2FA-7F5CD371D537}"/>
              </a:ext>
            </a:extLst>
          </p:cNvPr>
          <p:cNvSpPr txBox="1"/>
          <p:nvPr/>
        </p:nvSpPr>
        <p:spPr>
          <a:xfrm>
            <a:off x="612144" y="3994241"/>
            <a:ext cx="56577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김채린</a:t>
            </a:r>
            <a:r>
              <a:rPr lang="ko-KR" altLang="en-US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en-US" altLang="ko-KR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</a:p>
          <a:p>
            <a:endParaRPr lang="ko-KR" altLang="en-US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초반에 주제를 변경하게 되면서 다른 조 보다 늦게 시작하게 되었지만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</a:p>
          <a:p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그만큼 다같이 열심히 만들어서 좋은 결과물을 낼 수 있었고 팀원들의 도움을 많이 받았다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</a:p>
          <a:p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게임을 처음 만들어봤는데  </a:t>
            </a:r>
            <a:r>
              <a:rPr lang="ko-KR" altLang="en-US" sz="10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하나하나씩</a:t>
            </a:r>
            <a:r>
              <a:rPr lang="ko-KR" altLang="en-US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추가되며 완성되는 모습이 뿌듯했다</a:t>
            </a:r>
            <a:r>
              <a:rPr lang="en-US" altLang="ko-KR" sz="10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endParaRPr lang="en-US" altLang="ko-KR" sz="10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F8E21-8437-890A-A4DE-5DC74693F8EC}"/>
              </a:ext>
            </a:extLst>
          </p:cNvPr>
          <p:cNvSpPr txBox="1"/>
          <p:nvPr/>
        </p:nvSpPr>
        <p:spPr>
          <a:xfrm>
            <a:off x="612144" y="1622264"/>
            <a:ext cx="51254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신동민 </a:t>
            </a:r>
            <a:r>
              <a:rPr lang="en-US" altLang="ko-KR" sz="1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</a:t>
            </a:r>
            <a:endParaRPr lang="ko-KR" altLang="en-US" sz="1400" b="1" kern="0" spc="0" dirty="0">
              <a:solidFill>
                <a:srgbClr val="000000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1)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평소 혼자 코드를 작성하는 것에 익숙해져 있었는데 이번 프로젝트를 진행하면서 해결하지 못했던 문제도 팀원과 협력을 통해서 혼자서는 생각하지 못한 방향으로 해결하는 경험을 했습니다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그리고 디자인에 대한 이해가 떨어져 많이 걱정 </a:t>
            </a:r>
            <a:r>
              <a:rPr lang="ko-KR" altLang="en-US" sz="1000" kern="0" spc="0" dirty="0" err="1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했었는데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 팀원 중 디자인에 뛰어난 팀원이 있어 걱정을 덜 수 있었습니다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이러한 경험을 통해 협력의 중요성을 느끼게 되었습니다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2)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계속해서 반복되는 동작을 클래스와 메소드로 선언하면 코드를 아주 간소화 시킬 수 있다는 것을 알게 되었습니다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3)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각자 맡은 폼을 만들 때 디자인과 각 변수의 이름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코드의 구조를 한가지로 통일해서 제작하면 폼을 연결할 때 아주 편리하다는 것을 알 수 있었습니다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1000" kern="0" spc="0" dirty="0">
              <a:solidFill>
                <a:srgbClr val="000000"/>
              </a:solidFill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18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3A5850-3463-4FA9-9544-6A7FF6169B0D}"/>
              </a:ext>
            </a:extLst>
          </p:cNvPr>
          <p:cNvSpPr/>
          <p:nvPr/>
        </p:nvSpPr>
        <p:spPr>
          <a:xfrm>
            <a:off x="334297" y="1313461"/>
            <a:ext cx="11523406" cy="5303447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DDC321E1-7F12-4BFF-8D91-38E0B2C4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0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F3C0A-A939-4147-9F0B-BE2488D6239E}"/>
              </a:ext>
            </a:extLst>
          </p:cNvPr>
          <p:cNvSpPr txBox="1"/>
          <p:nvPr/>
        </p:nvSpPr>
        <p:spPr>
          <a:xfrm>
            <a:off x="196645" y="566756"/>
            <a:ext cx="2266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 w="19050">
                  <a:noFill/>
                </a:ln>
                <a:solidFill>
                  <a:srgbClr val="C37A3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목차</a:t>
            </a:r>
            <a:endParaRPr lang="ko-KR" altLang="en-US" sz="4800" dirty="0"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9EC92B-F333-4C21-9D77-BC549F34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643290-9A28-4457-BA58-7A6F80C47FC4}"/>
              </a:ext>
            </a:extLst>
          </p:cNvPr>
          <p:cNvSpPr txBox="1"/>
          <p:nvPr/>
        </p:nvSpPr>
        <p:spPr>
          <a:xfrm>
            <a:off x="7821227" y="122905"/>
            <a:ext cx="424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B36B77-E787-D045-38F4-FF770DE85CC7}"/>
              </a:ext>
            </a:extLst>
          </p:cNvPr>
          <p:cNvSpPr/>
          <p:nvPr/>
        </p:nvSpPr>
        <p:spPr>
          <a:xfrm>
            <a:off x="659844" y="1570445"/>
            <a:ext cx="1915716" cy="574013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1.</a:t>
            </a:r>
            <a:r>
              <a:rPr lang="ko-KR" altLang="en-US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서론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0D04F8F-97B4-3BFF-B98D-20A2DCAC0198}"/>
              </a:ext>
            </a:extLst>
          </p:cNvPr>
          <p:cNvSpPr/>
          <p:nvPr/>
        </p:nvSpPr>
        <p:spPr>
          <a:xfrm>
            <a:off x="659844" y="2960318"/>
            <a:ext cx="1915716" cy="574013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게요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F006F-9E40-5E75-1D59-42A7569AD2E4}"/>
              </a:ext>
            </a:extLst>
          </p:cNvPr>
          <p:cNvSpPr txBox="1"/>
          <p:nvPr/>
        </p:nvSpPr>
        <p:spPr>
          <a:xfrm>
            <a:off x="2689123" y="1577703"/>
            <a:ext cx="26524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소개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개발동기 및 목적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업무 분할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일정별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진행과정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게임의 특징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1C578-BBC7-15CE-1272-20323D9AEDC3}"/>
              </a:ext>
            </a:extLst>
          </p:cNvPr>
          <p:cNvSpPr txBox="1"/>
          <p:nvPr/>
        </p:nvSpPr>
        <p:spPr>
          <a:xfrm>
            <a:off x="2689123" y="2960319"/>
            <a:ext cx="2652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시작 및 기본 개념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춘식이의 성장과정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다양한 엔딩의 소개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6CC9DD0-6C50-6FC2-B676-D11E9D1B68B4}"/>
              </a:ext>
            </a:extLst>
          </p:cNvPr>
          <p:cNvSpPr/>
          <p:nvPr/>
        </p:nvSpPr>
        <p:spPr>
          <a:xfrm>
            <a:off x="659844" y="4100368"/>
            <a:ext cx="1915716" cy="1141837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3.</a:t>
            </a:r>
            <a:r>
              <a:rPr lang="ko-KR" altLang="en-US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</a:t>
            </a:r>
            <a:endParaRPr lang="en-US" altLang="ko-KR" sz="2000" b="1" dirty="0">
              <a:solidFill>
                <a:schemeClr val="tx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</a:t>
            </a:r>
            <a:endParaRPr lang="en-US" altLang="ko-KR" sz="2000" b="1" dirty="0">
              <a:solidFill>
                <a:schemeClr val="tx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메커니즘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964A3C-D2D3-21F8-A184-0449253C8003}"/>
              </a:ext>
            </a:extLst>
          </p:cNvPr>
          <p:cNvSpPr txBox="1"/>
          <p:nvPr/>
        </p:nvSpPr>
        <p:spPr>
          <a:xfrm>
            <a:off x="2689123" y="4100369"/>
            <a:ext cx="36352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춘식이와의 상호작용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프로그래스</a:t>
            </a: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바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각 방의 특성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4B92AC-E766-747A-C4FD-7A0CF852563B}"/>
              </a:ext>
            </a:extLst>
          </p:cNvPr>
          <p:cNvSpPr/>
          <p:nvPr/>
        </p:nvSpPr>
        <p:spPr>
          <a:xfrm>
            <a:off x="659844" y="5654347"/>
            <a:ext cx="1915716" cy="574013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4.</a:t>
            </a:r>
            <a:r>
              <a:rPr lang="ko-KR" altLang="en-US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94078-7BF5-7811-426A-58B31F9D24BC}"/>
              </a:ext>
            </a:extLst>
          </p:cNvPr>
          <p:cNvSpPr txBox="1"/>
          <p:nvPr/>
        </p:nvSpPr>
        <p:spPr>
          <a:xfrm>
            <a:off x="2689123" y="5654348"/>
            <a:ext cx="3635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미니게임의 목적 및 플레이 방법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5349F76-50D6-6DE5-3C89-E93C2CF692E6}"/>
              </a:ext>
            </a:extLst>
          </p:cNvPr>
          <p:cNvSpPr/>
          <p:nvPr/>
        </p:nvSpPr>
        <p:spPr>
          <a:xfrm>
            <a:off x="6095999" y="1570446"/>
            <a:ext cx="1915716" cy="890630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5.</a:t>
            </a:r>
            <a:r>
              <a:rPr lang="ko-KR" altLang="en-US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진행 과정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6BBC1C-43FF-545D-CC84-36E7B1A361F2}"/>
              </a:ext>
            </a:extLst>
          </p:cNvPr>
          <p:cNvSpPr txBox="1"/>
          <p:nvPr/>
        </p:nvSpPr>
        <p:spPr>
          <a:xfrm>
            <a:off x="8125278" y="1570446"/>
            <a:ext cx="10144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진행 과정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5B88951-56D7-53D2-A574-329BB04F8A27}"/>
              </a:ext>
            </a:extLst>
          </p:cNvPr>
          <p:cNvSpPr/>
          <p:nvPr/>
        </p:nvSpPr>
        <p:spPr>
          <a:xfrm>
            <a:off x="6095999" y="2920773"/>
            <a:ext cx="1915716" cy="890630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6.</a:t>
            </a:r>
            <a:r>
              <a:rPr lang="ko-KR" altLang="en-US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결론 및</a:t>
            </a:r>
            <a:endParaRPr lang="en-US" altLang="ko-KR" sz="2000" b="1" dirty="0">
              <a:solidFill>
                <a:schemeClr val="tx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느낀점</a:t>
            </a:r>
            <a:endParaRPr lang="en-US" altLang="ko-KR" sz="2000" b="1" dirty="0">
              <a:solidFill>
                <a:schemeClr val="tx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7B20F3-1544-3AC9-740C-38FEB41AC46F}"/>
              </a:ext>
            </a:extLst>
          </p:cNvPr>
          <p:cNvSpPr txBox="1"/>
          <p:nvPr/>
        </p:nvSpPr>
        <p:spPr>
          <a:xfrm>
            <a:off x="8125278" y="2989502"/>
            <a:ext cx="1014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게임의 중요한 포인트 요약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457200" indent="-457200">
              <a:buAutoNum type="arabicParenR"/>
            </a:pPr>
            <a:r>
              <a:rPr lang="ko-KR" altLang="en-US" sz="1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프로젝트 실습 후 </a:t>
            </a:r>
            <a:r>
              <a:rPr lang="ko-KR" altLang="en-US" sz="14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느낀점</a:t>
            </a:r>
            <a:endParaRPr lang="ko-KR" altLang="en-US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FC25D1C6-1A48-3DFF-85E7-F7F0E63B9B6B}"/>
              </a:ext>
            </a:extLst>
          </p:cNvPr>
          <p:cNvSpPr/>
          <p:nvPr/>
        </p:nvSpPr>
        <p:spPr>
          <a:xfrm>
            <a:off x="6095999" y="4100519"/>
            <a:ext cx="1915716" cy="574013"/>
          </a:xfrm>
          <a:prstGeom prst="roundRect">
            <a:avLst>
              <a:gd name="adj" fmla="val 50000"/>
            </a:avLst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7.Q &amp; A</a:t>
            </a:r>
            <a:endParaRPr lang="ko-KR" altLang="en-US" sz="2000" b="1" dirty="0">
              <a:solidFill>
                <a:schemeClr val="tx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1F59C72-994F-7723-5DF5-5D4EFF0F4270}"/>
              </a:ext>
            </a:extLst>
          </p:cNvPr>
          <p:cNvSpPr txBox="1"/>
          <p:nvPr/>
        </p:nvSpPr>
        <p:spPr>
          <a:xfrm>
            <a:off x="8125278" y="4150490"/>
            <a:ext cx="10144896" cy="309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R"/>
            </a:pPr>
            <a:r>
              <a:rPr lang="en-US" altLang="ko-KR" sz="1400">
                <a:latin typeface="Galmuri9 Regular" panose="020B0503020202000000" pitchFamily="50" charset="-127"/>
                <a:ea typeface="Galmuri9 Regular" panose="020B0503020202000000" pitchFamily="50" charset="-127"/>
              </a:rPr>
              <a:t>Q &amp; A</a:t>
            </a:r>
            <a:endParaRPr lang="en-US" altLang="ko-KR" sz="1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416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CEAB051-6C25-4809-9243-5D4907E969D1}"/>
              </a:ext>
            </a:extLst>
          </p:cNvPr>
          <p:cNvSpPr/>
          <p:nvPr/>
        </p:nvSpPr>
        <p:spPr>
          <a:xfrm>
            <a:off x="1275437" y="4354536"/>
            <a:ext cx="9329508" cy="1926012"/>
          </a:xfrm>
          <a:prstGeom prst="ellipse">
            <a:avLst/>
          </a:prstGeom>
          <a:solidFill>
            <a:srgbClr val="FFF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8CC4612E-211A-46F0-842B-71B06787689D}"/>
              </a:ext>
            </a:extLst>
          </p:cNvPr>
          <p:cNvSpPr/>
          <p:nvPr/>
        </p:nvSpPr>
        <p:spPr>
          <a:xfrm>
            <a:off x="1155121" y="2547404"/>
            <a:ext cx="2734793" cy="1272850"/>
          </a:xfrm>
          <a:prstGeom prst="wedgeRoundRectCallout">
            <a:avLst>
              <a:gd name="adj1" fmla="val 37002"/>
              <a:gd name="adj2" fmla="val 81536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7. Q &amp; A</a:t>
            </a:r>
            <a:endParaRPr lang="ko-KR" altLang="en-US" sz="3600" dirty="0"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1206512" y="1247164"/>
            <a:ext cx="714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질문을 해주세요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A7F72B-A6F4-4415-9E8A-5F062C0491B8}"/>
              </a:ext>
            </a:extLst>
          </p:cNvPr>
          <p:cNvSpPr txBox="1"/>
          <p:nvPr/>
        </p:nvSpPr>
        <p:spPr>
          <a:xfrm>
            <a:off x="1582947" y="2768330"/>
            <a:ext cx="187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춘식아 이건 </a:t>
            </a:r>
            <a:r>
              <a:rPr lang="ko-KR" altLang="en-US" sz="2400" b="1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뭐야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?</a:t>
            </a:r>
            <a:endParaRPr lang="ko-KR" altLang="en-US" sz="2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1026" name="Picture 2" descr="춘식이는 집순이">
            <a:extLst>
              <a:ext uri="{FF2B5EF4-FFF2-40B4-BE49-F238E27FC236}">
                <a16:creationId xmlns:a16="http://schemas.microsoft.com/office/drawing/2014/main" id="{672F0A34-C1C7-42DE-9D22-5B10BF3DD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650" y="3613372"/>
            <a:ext cx="2080612" cy="208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09EAC50B-4664-4082-9200-31E5A7751C7B}"/>
              </a:ext>
            </a:extLst>
          </p:cNvPr>
          <p:cNvSpPr/>
          <p:nvPr/>
        </p:nvSpPr>
        <p:spPr>
          <a:xfrm flipH="1">
            <a:off x="8318090" y="2062072"/>
            <a:ext cx="2677273" cy="1793773"/>
          </a:xfrm>
          <a:prstGeom prst="cloudCallout">
            <a:avLst>
              <a:gd name="adj1" fmla="val 45902"/>
              <a:gd name="adj2" fmla="val 71535"/>
            </a:avLst>
          </a:prstGeom>
          <a:solidFill>
            <a:srgbClr val="FFF0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78E709-CA0B-4CD4-8AED-3FF85595053E}"/>
              </a:ext>
            </a:extLst>
          </p:cNvPr>
          <p:cNvSpPr txBox="1"/>
          <p:nvPr/>
        </p:nvSpPr>
        <p:spPr>
          <a:xfrm>
            <a:off x="9190421" y="2667487"/>
            <a:ext cx="1527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몰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?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루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A9C02E2-7C65-46BD-8746-B2DD367CBB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6" name="그림 5" descr="클립아트, 그림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F8495CF0-F918-5EF7-AC29-FE2AC5372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586" y="3735522"/>
            <a:ext cx="1678079" cy="17671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EAB77F-6063-E9A1-7D28-D4B12F20FA32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9024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0C70A03-ED54-4E95-802A-894C5F3388A4}"/>
              </a:ext>
            </a:extLst>
          </p:cNvPr>
          <p:cNvSpPr/>
          <p:nvPr/>
        </p:nvSpPr>
        <p:spPr>
          <a:xfrm>
            <a:off x="0" y="6251170"/>
            <a:ext cx="12192000" cy="606830"/>
          </a:xfrm>
          <a:prstGeom prst="rect">
            <a:avLst/>
          </a:prstGeom>
          <a:solidFill>
            <a:srgbClr val="FFDA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97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D45EB64D-8893-4BE4-9EF1-554D508C1974}"/>
              </a:ext>
            </a:extLst>
          </p:cNvPr>
          <p:cNvSpPr/>
          <p:nvPr/>
        </p:nvSpPr>
        <p:spPr>
          <a:xfrm>
            <a:off x="1022425" y="2995321"/>
            <a:ext cx="3614371" cy="3614371"/>
          </a:xfrm>
          <a:prstGeom prst="ellipse">
            <a:avLst/>
          </a:prstGeom>
          <a:solidFill>
            <a:srgbClr val="FFE7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9C9A19BB-4A91-4C54-9EB4-3F32847BAE2B}"/>
              </a:ext>
            </a:extLst>
          </p:cNvPr>
          <p:cNvSpPr/>
          <p:nvPr/>
        </p:nvSpPr>
        <p:spPr>
          <a:xfrm>
            <a:off x="7555203" y="2995321"/>
            <a:ext cx="3614371" cy="3614371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7867D3-5DB1-4491-949B-357A57E2496B}"/>
              </a:ext>
            </a:extLst>
          </p:cNvPr>
          <p:cNvSpPr/>
          <p:nvPr/>
        </p:nvSpPr>
        <p:spPr>
          <a:xfrm>
            <a:off x="4288814" y="1188135"/>
            <a:ext cx="3614371" cy="3614371"/>
          </a:xfrm>
          <a:prstGeom prst="ellipse">
            <a:avLst/>
          </a:prstGeom>
          <a:solidFill>
            <a:srgbClr val="FFD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9F05D4-07BC-4F3D-9A36-95BA494D6A99}"/>
              </a:ext>
            </a:extLst>
          </p:cNvPr>
          <p:cNvSpPr txBox="1"/>
          <p:nvPr/>
        </p:nvSpPr>
        <p:spPr>
          <a:xfrm>
            <a:off x="1851253" y="3399712"/>
            <a:ext cx="2063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메인 화면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9ABDF27-1EFB-4033-A13C-71E1419B626A}"/>
              </a:ext>
            </a:extLst>
          </p:cNvPr>
          <p:cNvSpPr/>
          <p:nvPr/>
        </p:nvSpPr>
        <p:spPr>
          <a:xfrm>
            <a:off x="5823467" y="6136212"/>
            <a:ext cx="606830" cy="606830"/>
          </a:xfrm>
          <a:prstGeom prst="ellipse">
            <a:avLst/>
          </a:prstGeom>
          <a:solidFill>
            <a:schemeClr val="bg2">
              <a:lumMod val="50000"/>
              <a:alpha val="92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6BAF4030-6BDC-4A5B-B681-92AE3AF4D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41" y="4984201"/>
            <a:ext cx="1539502" cy="1539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775D68-4424-4980-98B3-3564A23F3E38}"/>
              </a:ext>
            </a:extLst>
          </p:cNvPr>
          <p:cNvSpPr txBox="1"/>
          <p:nvPr/>
        </p:nvSpPr>
        <p:spPr>
          <a:xfrm>
            <a:off x="334297" y="334297"/>
            <a:ext cx="2356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rgbClr val="FFD67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4EDD17-282C-05D3-F7AC-A781ADC442FA}"/>
              </a:ext>
            </a:extLst>
          </p:cNvPr>
          <p:cNvSpPr txBox="1"/>
          <p:nvPr/>
        </p:nvSpPr>
        <p:spPr>
          <a:xfrm>
            <a:off x="334297" y="107516"/>
            <a:ext cx="111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서론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EDD809-4927-FECB-53E7-5B57B7546A53}"/>
              </a:ext>
            </a:extLst>
          </p:cNvPr>
          <p:cNvSpPr txBox="1"/>
          <p:nvPr/>
        </p:nvSpPr>
        <p:spPr>
          <a:xfrm>
            <a:off x="5095313" y="1458006"/>
            <a:ext cx="20631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장르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및 형식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A0B2A-72AC-806A-D5F4-35AE44A00C57}"/>
              </a:ext>
            </a:extLst>
          </p:cNvPr>
          <p:cNvSpPr txBox="1"/>
          <p:nvPr/>
        </p:nvSpPr>
        <p:spPr>
          <a:xfrm>
            <a:off x="8117002" y="3544675"/>
            <a:ext cx="2490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기본 콘셉트</a:t>
            </a:r>
            <a:endParaRPr lang="en-US" altLang="ko-KR" sz="32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BE571B-AB92-4DB7-9ECA-428A8B0CD98E}"/>
              </a:ext>
            </a:extLst>
          </p:cNvPr>
          <p:cNvSpPr txBox="1"/>
          <p:nvPr/>
        </p:nvSpPr>
        <p:spPr>
          <a:xfrm>
            <a:off x="875473" y="1247164"/>
            <a:ext cx="3413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춘식이를 성장시키는 게임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다양한 행동을 통해 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춘식이를 성장 시키세요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!!!</a:t>
            </a:r>
          </a:p>
          <a:p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7" name="그림 6" descr="텍스트, 만화 영화, 스크린샷, 표지판이(가) 표시된 사진&#10;&#10;자동 생성된 설명">
            <a:extLst>
              <a:ext uri="{FF2B5EF4-FFF2-40B4-BE49-F238E27FC236}">
                <a16:creationId xmlns:a16="http://schemas.microsoft.com/office/drawing/2014/main" id="{BD4AFCAC-AED7-6A22-6835-B85D14F28F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88" y="4146252"/>
            <a:ext cx="2348557" cy="17599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1A9607-A1A4-6E67-94C7-77A88F744695}"/>
              </a:ext>
            </a:extLst>
          </p:cNvPr>
          <p:cNvSpPr txBox="1"/>
          <p:nvPr/>
        </p:nvSpPr>
        <p:spPr>
          <a:xfrm>
            <a:off x="4288815" y="2805094"/>
            <a:ext cx="361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</a:p>
          <a:p>
            <a:pPr algn="ctr"/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-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육성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시뮬레이션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10409-15F8-486D-F405-264B45313000}"/>
              </a:ext>
            </a:extLst>
          </p:cNvPr>
          <p:cNvSpPr txBox="1"/>
          <p:nvPr/>
        </p:nvSpPr>
        <p:spPr>
          <a:xfrm>
            <a:off x="8117002" y="4326509"/>
            <a:ext cx="2490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플레이어가 가상의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반려동물 춘식이와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교감하며 성장시키는 경험을 제공하는 게임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84766E-43E6-D279-A958-6DFBA7EA2679}"/>
              </a:ext>
            </a:extLst>
          </p:cNvPr>
          <p:cNvSpPr txBox="1"/>
          <p:nvPr/>
        </p:nvSpPr>
        <p:spPr>
          <a:xfrm>
            <a:off x="7821227" y="122905"/>
            <a:ext cx="424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rgbClr val="A37944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52528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3A5850-3463-4FA9-9544-6A7FF6169B0D}"/>
              </a:ext>
            </a:extLst>
          </p:cNvPr>
          <p:cNvSpPr/>
          <p:nvPr/>
        </p:nvSpPr>
        <p:spPr>
          <a:xfrm>
            <a:off x="304051" y="1313461"/>
            <a:ext cx="11523406" cy="5303447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DDC321E1-7F12-4BFF-8D91-38E0B2C4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0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8F3C0A-A939-4147-9F0B-BE2488D6239E}"/>
              </a:ext>
            </a:extLst>
          </p:cNvPr>
          <p:cNvSpPr txBox="1"/>
          <p:nvPr/>
        </p:nvSpPr>
        <p:spPr>
          <a:xfrm>
            <a:off x="423073" y="566756"/>
            <a:ext cx="5642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 w="19050">
                  <a:noFill/>
                </a:ln>
                <a:solidFill>
                  <a:srgbClr val="C37A3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개발 동기 및 목적</a:t>
            </a:r>
            <a:endParaRPr lang="ko-KR" altLang="en-US" sz="4800" dirty="0"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09EC92B-F333-4C21-9D77-BC549F34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643290-9A28-4457-BA58-7A6F80C47FC4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F006F-9E40-5E75-1D59-42A7569AD2E4}"/>
              </a:ext>
            </a:extLst>
          </p:cNvPr>
          <p:cNvSpPr txBox="1"/>
          <p:nvPr/>
        </p:nvSpPr>
        <p:spPr>
          <a:xfrm>
            <a:off x="1216117" y="2431582"/>
            <a:ext cx="97597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"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 키우기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" 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개발은 단순히 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＇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함께 재미있게 개발하자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＇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는 생각에서 출발했습니다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이번 프로젝트를 통해 각자의 아이디어를 공유하고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자유롭게 탐색하는 과정 자체를 가치 있게 여겼습니다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더불어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다양한 클래스와 메서드를 활용하면서 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C#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프로그래밍 언어를 실제로 적용하고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이를 통해 우리의 개발 실력을 한 단계 더 향상시키고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 </a:t>
            </a:r>
            <a:r>
              <a:rPr lang="ko-KR" altLang="en-US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협업을 통해 한가지 목표를 함께 이루는 나가는 것을 경험하는 것에 큰 의의를 두고 프로젝트에 임했습니다</a:t>
            </a:r>
            <a:r>
              <a:rPr lang="en-US" altLang="ko-KR" sz="24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2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A46D4-AB1D-2329-F651-DB41E52016B8}"/>
              </a:ext>
            </a:extLst>
          </p:cNvPr>
          <p:cNvSpPr txBox="1"/>
          <p:nvPr/>
        </p:nvSpPr>
        <p:spPr>
          <a:xfrm>
            <a:off x="63708" y="677109"/>
            <a:ext cx="83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420724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153483-DB94-7106-BC0C-B301BC153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A7AB2DF-0CF5-D03E-B637-B1CAE6D1DA3F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801E2F-6F14-D9FD-966D-7212FD7811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37D68DF3-90F6-5009-4920-2EAD369BC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68" y="1207409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78A81D-D750-7CC8-F35D-AF9F196CF74E}"/>
              </a:ext>
            </a:extLst>
          </p:cNvPr>
          <p:cNvSpPr txBox="1"/>
          <p:nvPr/>
        </p:nvSpPr>
        <p:spPr>
          <a:xfrm>
            <a:off x="1171344" y="1247164"/>
            <a:ext cx="714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각 팀원들의 역할</a:t>
            </a:r>
            <a:endParaRPr lang="ko-KR" altLang="en-US" sz="24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422C3F7-A37B-B4EF-E117-0F3D3B159521}"/>
              </a:ext>
            </a:extLst>
          </p:cNvPr>
          <p:cNvSpPr/>
          <p:nvPr/>
        </p:nvSpPr>
        <p:spPr>
          <a:xfrm>
            <a:off x="501577" y="1798041"/>
            <a:ext cx="798357" cy="798357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1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930E92-1079-00B6-0280-44A534A090D4}"/>
              </a:ext>
            </a:extLst>
          </p:cNvPr>
          <p:cNvSpPr txBox="1"/>
          <p:nvPr/>
        </p:nvSpPr>
        <p:spPr>
          <a:xfrm>
            <a:off x="1481189" y="1796179"/>
            <a:ext cx="459954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팀장 </a:t>
            </a:r>
            <a:r>
              <a:rPr lang="en-US" altLang="ko-KR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‘</a:t>
            </a:r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신</a:t>
            </a:r>
            <a:r>
              <a:rPr lang="en-US" altLang="ko-KR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’ </a:t>
            </a:r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동민</a:t>
            </a:r>
            <a:endParaRPr lang="en-US" altLang="ko-KR" sz="1400" b="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1. `DoSomething`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클래스 만들기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2. `Save`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클래스 만들기 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폼 간 이동 버튼 만들기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종료 조건 설정 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5.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버튼 이미지 변화 이벤트 만들기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6.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거실 폼 제작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125144C-BAA8-B708-8BDF-B644B255C285}"/>
              </a:ext>
            </a:extLst>
          </p:cNvPr>
          <p:cNvSpPr/>
          <p:nvPr/>
        </p:nvSpPr>
        <p:spPr>
          <a:xfrm>
            <a:off x="6349055" y="1427202"/>
            <a:ext cx="798357" cy="798357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2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584038-72B9-1D99-6A5C-9008D7C7D251}"/>
              </a:ext>
            </a:extLst>
          </p:cNvPr>
          <p:cNvSpPr txBox="1"/>
          <p:nvPr/>
        </p:nvSpPr>
        <p:spPr>
          <a:xfrm>
            <a:off x="7314692" y="1401459"/>
            <a:ext cx="395267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팀원 </a:t>
            </a:r>
            <a:r>
              <a:rPr lang="en-US" altLang="ko-KR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이준영</a:t>
            </a:r>
            <a:endParaRPr lang="en-US" altLang="ko-KR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1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1.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기본적인 폼 틀 디자인 제작</a:t>
            </a:r>
            <a:endParaRPr lang="en-US" altLang="ko-KR" sz="120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2.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120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로그인 및 회원가입</a:t>
            </a:r>
            <a:r>
              <a:rPr lang="en-US" altLang="ko-KR" sz="120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로딩</a:t>
            </a:r>
            <a:r>
              <a:rPr lang="en-US" altLang="ko-KR" sz="120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튜토리얼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부엌 폼 제작</a:t>
            </a:r>
            <a:endParaRPr lang="en-US" altLang="ko-KR" sz="120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3.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부엌 폼 제작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i="0" dirty="0">
                <a:effectLst/>
                <a:latin typeface="Galmuri9 Regular" panose="020B0503020202000000" pitchFamily="50" charset="-127"/>
                <a:ea typeface="Galmuri9 Regular" panose="020B0503020202000000" pitchFamily="50" charset="-127"/>
              </a:rPr>
              <a:t>엔딩 폼 제작</a:t>
            </a:r>
            <a:endParaRPr lang="en-US" altLang="ko-KR" sz="120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4.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변수 명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객체명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등 작명 기본 틀 확립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en-US" altLang="ko-KR" sz="120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5.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가위바위보 미니게임 제작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algn="l"/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6. ppt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제작</a:t>
            </a:r>
            <a:endParaRPr lang="en-US" altLang="ko-KR" sz="120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E94B5FC-3503-1A9E-A5FE-2ECF76D23798}"/>
              </a:ext>
            </a:extLst>
          </p:cNvPr>
          <p:cNvSpPr/>
          <p:nvPr/>
        </p:nvSpPr>
        <p:spPr>
          <a:xfrm>
            <a:off x="506491" y="3687033"/>
            <a:ext cx="798357" cy="798357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3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091727-1EEA-C8A8-B64A-199A5005B279}"/>
              </a:ext>
            </a:extLst>
          </p:cNvPr>
          <p:cNvSpPr txBox="1"/>
          <p:nvPr/>
        </p:nvSpPr>
        <p:spPr>
          <a:xfrm>
            <a:off x="334296" y="334297"/>
            <a:ext cx="82958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업무 분할</a:t>
            </a:r>
            <a:endParaRPr lang="ko-KR" altLang="en-US" sz="3600" dirty="0">
              <a:solidFill>
                <a:srgbClr val="FFD677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EE728-480B-F892-867D-7C494B93F914}"/>
              </a:ext>
            </a:extLst>
          </p:cNvPr>
          <p:cNvSpPr txBox="1"/>
          <p:nvPr/>
        </p:nvSpPr>
        <p:spPr>
          <a:xfrm>
            <a:off x="127818" y="137450"/>
            <a:ext cx="3762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서론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5118A1-94C7-3178-F4E7-2C37A13E5A2E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322E41-453E-FC38-7EC4-20E58629C3A4}"/>
              </a:ext>
            </a:extLst>
          </p:cNvPr>
          <p:cNvSpPr txBox="1"/>
          <p:nvPr/>
        </p:nvSpPr>
        <p:spPr>
          <a:xfrm>
            <a:off x="1475751" y="3718334"/>
            <a:ext cx="460498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팀원 </a:t>
            </a:r>
            <a:r>
              <a:rPr lang="en-US" altLang="ko-KR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박태수</a:t>
            </a:r>
            <a:endParaRPr lang="en-US" altLang="ko-KR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화장실 폼 만들기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상태창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변경 버튼 활성화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손 씻기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똥 싸기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목욕하기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폼 이동시 값 저장 폼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4.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비누 이벤트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5.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병원 폼 만들기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6. </a:t>
            </a:r>
            <a:r>
              <a:rPr lang="ko-KR" altLang="en-US" sz="1200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상태창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변경 버튼 활성화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(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주사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약 처방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물리치료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)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7.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돌팔이 이벤트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821F19F-2689-074C-582A-7D1CD5C23685}"/>
              </a:ext>
            </a:extLst>
          </p:cNvPr>
          <p:cNvSpPr/>
          <p:nvPr/>
        </p:nvSpPr>
        <p:spPr>
          <a:xfrm>
            <a:off x="6349055" y="3369791"/>
            <a:ext cx="798357" cy="798357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4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06EE4-8FAB-6800-9931-CF01584B9AB1}"/>
              </a:ext>
            </a:extLst>
          </p:cNvPr>
          <p:cNvSpPr txBox="1"/>
          <p:nvPr/>
        </p:nvSpPr>
        <p:spPr>
          <a:xfrm>
            <a:off x="7328667" y="3377650"/>
            <a:ext cx="39526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팀원 </a:t>
            </a:r>
            <a:r>
              <a:rPr lang="en-US" altLang="ko-KR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b="1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김채린</a:t>
            </a:r>
            <a:endParaRPr lang="en-US" altLang="ko-KR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400" b="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룸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밤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오프닝 폼 만들기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자동차게임 만들기</a:t>
            </a:r>
          </a:p>
          <a:p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3.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음악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배경 선정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558B095-609A-FF2F-3085-A5EFE2348945}"/>
              </a:ext>
            </a:extLst>
          </p:cNvPr>
          <p:cNvSpPr/>
          <p:nvPr/>
        </p:nvSpPr>
        <p:spPr>
          <a:xfrm>
            <a:off x="6349055" y="5007062"/>
            <a:ext cx="798357" cy="798357"/>
          </a:xfrm>
          <a:prstGeom prst="ellipse">
            <a:avLst/>
          </a:prstGeom>
          <a:solidFill>
            <a:srgbClr val="D9CA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강원교육모두 Bold" panose="02020603020101020101" pitchFamily="18" charset="-127"/>
                <a:ea typeface="강원교육모두 Bold" panose="02020603020101020101" pitchFamily="18" charset="-127"/>
              </a:rPr>
              <a:t>5</a:t>
            </a:r>
            <a:endParaRPr lang="ko-KR" altLang="en-US" sz="3200" dirty="0">
              <a:latin typeface="강원교육모두 Bold" panose="02020603020101020101" pitchFamily="18" charset="-127"/>
              <a:ea typeface="강원교육모두 Bold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1D2BD-1690-3E15-89A0-9B3483CE1DA2}"/>
              </a:ext>
            </a:extLst>
          </p:cNvPr>
          <p:cNvSpPr txBox="1"/>
          <p:nvPr/>
        </p:nvSpPr>
        <p:spPr>
          <a:xfrm>
            <a:off x="7328667" y="5036920"/>
            <a:ext cx="3952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팀원 </a:t>
            </a:r>
            <a:r>
              <a:rPr lang="en-US" altLang="ko-KR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이미경</a:t>
            </a:r>
            <a:endParaRPr lang="en-US" altLang="ko-KR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endParaRPr lang="en-US" altLang="ko-KR" sz="1200" b="0" i="0" dirty="0">
              <a:effectLst/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멘토링 및 조언 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피드백</a:t>
            </a:r>
            <a:r>
              <a:rPr lang="en-US" altLang="ko-KR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1200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문제 해결 지원</a:t>
            </a:r>
            <a:endParaRPr lang="en-US" altLang="ko-KR" sz="1200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278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51C7A-617B-0CA3-04B1-FCE224926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DB893B0-D0CD-42DC-7189-434B3A3AE130}"/>
              </a:ext>
            </a:extLst>
          </p:cNvPr>
          <p:cNvSpPr/>
          <p:nvPr/>
        </p:nvSpPr>
        <p:spPr>
          <a:xfrm>
            <a:off x="334297" y="1246556"/>
            <a:ext cx="11523406" cy="5303447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91C52A09-7553-0077-647A-4A974BD49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0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8D67BE-B1A7-9372-E518-7A708DCFF5C6}"/>
              </a:ext>
            </a:extLst>
          </p:cNvPr>
          <p:cNvSpPr txBox="1"/>
          <p:nvPr/>
        </p:nvSpPr>
        <p:spPr>
          <a:xfrm>
            <a:off x="768304" y="454784"/>
            <a:ext cx="5642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 w="19050">
                  <a:noFill/>
                </a:ln>
                <a:solidFill>
                  <a:srgbClr val="C37A3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일정 별 진행과정</a:t>
            </a:r>
            <a:endParaRPr lang="ko-KR" altLang="en-US" sz="4800" dirty="0"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C3E35FE-4ECF-1DE3-B64D-67CEC4467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A37AFA4-7B3E-7439-842E-CA5FA9A4C67C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DFE28-265A-96D2-3E37-E722B0C55D58}"/>
              </a:ext>
            </a:extLst>
          </p:cNvPr>
          <p:cNvSpPr txBox="1"/>
          <p:nvPr/>
        </p:nvSpPr>
        <p:spPr>
          <a:xfrm>
            <a:off x="63708" y="677109"/>
            <a:ext cx="83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서론</a:t>
            </a: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9A88DE81-63C9-56F2-4693-3B62249BC6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0906184"/>
              </p:ext>
            </p:extLst>
          </p:nvPr>
        </p:nvGraphicFramePr>
        <p:xfrm>
          <a:off x="1114348" y="1566953"/>
          <a:ext cx="9963304" cy="4662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82519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83A5850-3463-4FA9-9544-6A7FF6169B0D}"/>
              </a:ext>
            </a:extLst>
          </p:cNvPr>
          <p:cNvSpPr/>
          <p:nvPr/>
        </p:nvSpPr>
        <p:spPr>
          <a:xfrm>
            <a:off x="334297" y="1313461"/>
            <a:ext cx="11523406" cy="5303447"/>
          </a:xfrm>
          <a:prstGeom prst="roundRect">
            <a:avLst>
              <a:gd name="adj" fmla="val 936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춘식이는 야옹">
            <a:extLst>
              <a:ext uri="{FF2B5EF4-FFF2-40B4-BE49-F238E27FC236}">
                <a16:creationId xmlns:a16="http://schemas.microsoft.com/office/drawing/2014/main" id="{DDC321E1-7F12-4BFF-8D91-38E0B2C42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0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09EC92B-F333-4C21-9D77-BC549F34B4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643290-9A28-4457-BA58-7A6F80C47FC4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EF006F-9E40-5E75-1D59-42A7569AD2E4}"/>
              </a:ext>
            </a:extLst>
          </p:cNvPr>
          <p:cNvSpPr txBox="1"/>
          <p:nvPr/>
        </p:nvSpPr>
        <p:spPr>
          <a:xfrm>
            <a:off x="1200075" y="1795638"/>
            <a:ext cx="975976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기본 요소</a:t>
            </a:r>
          </a:p>
          <a:p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춘식이와의 실시간 상호작용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 -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직관적인 </a:t>
            </a:r>
            <a:r>
              <a:rPr lang="ko-KR" altLang="en-US" sz="2400" b="1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윈폼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기반 인터페이스와 이벤트 기반 게임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 -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다양한 미니게임을 통한 재미 창출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endParaRPr lang="en-US" altLang="ko-KR" sz="2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사회적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/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교육적 가치</a:t>
            </a:r>
          </a:p>
          <a:p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-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책임감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춘식이의 관리를 통해 책임 의식 함양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 -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돌봄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춘식이의 성장 과정에서 돌봄과 관심의 중요성 강조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 -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결정의 중요성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선택과 결정이 춘식이의 성장과 게임 결과에 미치는 영향을 통해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행동과 결정의 중요성 인식 증진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2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F35A6-0B0F-71D9-76E2-939ACA570FC8}"/>
              </a:ext>
            </a:extLst>
          </p:cNvPr>
          <p:cNvSpPr txBox="1"/>
          <p:nvPr/>
        </p:nvSpPr>
        <p:spPr>
          <a:xfrm>
            <a:off x="663711" y="569387"/>
            <a:ext cx="56426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n w="19050">
                  <a:noFill/>
                </a:ln>
                <a:solidFill>
                  <a:srgbClr val="C37A3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게임의 독특한 특징</a:t>
            </a:r>
            <a:endParaRPr lang="ko-KR" altLang="en-US" sz="4800" dirty="0"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C0D28B-5B31-A32B-1DD7-E96D6464DC78}"/>
              </a:ext>
            </a:extLst>
          </p:cNvPr>
          <p:cNvSpPr txBox="1"/>
          <p:nvPr/>
        </p:nvSpPr>
        <p:spPr>
          <a:xfrm>
            <a:off x="63708" y="677109"/>
            <a:ext cx="96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1.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서론</a:t>
            </a:r>
          </a:p>
        </p:txBody>
      </p:sp>
    </p:spTree>
    <p:extLst>
      <p:ext uri="{BB962C8B-B14F-4D97-AF65-F5344CB8AC3E}">
        <p14:creationId xmlns:p14="http://schemas.microsoft.com/office/powerpoint/2010/main" val="425244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628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7" y="1877580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9C02E2-7C65-46BD-8746-B2DD367CB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F2412B-5A7F-0D4E-A4F8-913CC282D19A}"/>
              </a:ext>
            </a:extLst>
          </p:cNvPr>
          <p:cNvSpPr txBox="1"/>
          <p:nvPr/>
        </p:nvSpPr>
        <p:spPr>
          <a:xfrm>
            <a:off x="1080889" y="333692"/>
            <a:ext cx="564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 w="19050">
                  <a:noFill/>
                </a:ln>
                <a:solidFill>
                  <a:srgbClr val="C37A3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시작 및 기본 개념</a:t>
            </a:r>
            <a:endParaRPr lang="ko-KR" altLang="en-US" sz="3600" dirty="0"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5" name="Picture 2" descr="춘식이는 야옹">
            <a:extLst>
              <a:ext uri="{FF2B5EF4-FFF2-40B4-BE49-F238E27FC236}">
                <a16:creationId xmlns:a16="http://schemas.microsoft.com/office/drawing/2014/main" id="{F4ACB29B-32AD-CA03-0EB4-640119C8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0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F6867-C8B7-47E1-3178-6B8B2BD3A3E3}"/>
              </a:ext>
            </a:extLst>
          </p:cNvPr>
          <p:cNvSpPr txBox="1"/>
          <p:nvPr/>
        </p:nvSpPr>
        <p:spPr>
          <a:xfrm>
            <a:off x="31624" y="677109"/>
            <a:ext cx="1274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개요</a:t>
            </a:r>
          </a:p>
        </p:txBody>
      </p:sp>
      <p:pic>
        <p:nvPicPr>
          <p:cNvPr id="8" name="그림 7" descr="그림, 만화 영화, 클립아트, 일러스트레이션이(가) 표시된 사진">
            <a:extLst>
              <a:ext uri="{FF2B5EF4-FFF2-40B4-BE49-F238E27FC236}">
                <a16:creationId xmlns:a16="http://schemas.microsoft.com/office/drawing/2014/main" id="{01204527-2EE2-B5C6-608E-6C494C896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4" y="4709124"/>
            <a:ext cx="2528173" cy="1873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B21E1-0757-F430-45A1-1D3F090F60EA}"/>
              </a:ext>
            </a:extLst>
          </p:cNvPr>
          <p:cNvSpPr txBox="1"/>
          <p:nvPr/>
        </p:nvSpPr>
        <p:spPr>
          <a:xfrm>
            <a:off x="1242621" y="1877580"/>
            <a:ext cx="97597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시작 과정 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게임은 플레이어가 우연히 춘식이를 발견하며 시작됩니다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춘식이는 플레이어의 새로운 가족이 되어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함께 생활합니다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endParaRPr lang="en-US" altLang="ko-KR" sz="2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기본 목표 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: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게임의 핵심 목적은 춘식이를 돌보고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놀아주고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성장시키는 것입니다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플레이어는 춘식이의 놀아주고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다양한 활동을 통해 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‘</a:t>
            </a:r>
            <a:r>
              <a:rPr lang="ko-KR" altLang="en-US" sz="2400" b="1" dirty="0" err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춘식맘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’ </a:t>
            </a:r>
            <a:r>
              <a:rPr lang="ko-KR" altLang="en-US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이라는 중요한 역할을 맡게 됩니다</a:t>
            </a:r>
            <a:r>
              <a:rPr lang="en-US" altLang="ko-KR" sz="24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2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1EC50D-8FFD-A57C-B96A-913F3D9D4C67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74467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6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E5B8597-588B-4B75-B998-3E1D31235A4B}"/>
              </a:ext>
            </a:extLst>
          </p:cNvPr>
          <p:cNvSpPr/>
          <p:nvPr/>
        </p:nvSpPr>
        <p:spPr>
          <a:xfrm>
            <a:off x="334297" y="980023"/>
            <a:ext cx="11523406" cy="5636280"/>
          </a:xfrm>
          <a:prstGeom prst="roundRect">
            <a:avLst>
              <a:gd name="adj" fmla="val 377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4" descr="춘식이는 집순이">
            <a:extLst>
              <a:ext uri="{FF2B5EF4-FFF2-40B4-BE49-F238E27FC236}">
                <a16:creationId xmlns:a16="http://schemas.microsoft.com/office/drawing/2014/main" id="{425B003B-9522-4AEE-AF6F-ABBAE6E7C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63" y="1196420"/>
            <a:ext cx="541176" cy="54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A9C02E2-7C65-46BD-8746-B2DD367CBB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3" b="4120"/>
          <a:stretch/>
        </p:blipFill>
        <p:spPr>
          <a:xfrm flipH="1">
            <a:off x="10835147" y="5373371"/>
            <a:ext cx="1356851" cy="14846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F2412B-5A7F-0D4E-A4F8-913CC282D19A}"/>
              </a:ext>
            </a:extLst>
          </p:cNvPr>
          <p:cNvSpPr txBox="1"/>
          <p:nvPr/>
        </p:nvSpPr>
        <p:spPr>
          <a:xfrm>
            <a:off x="1072179" y="333692"/>
            <a:ext cx="5642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 w="19050">
                  <a:noFill/>
                </a:ln>
                <a:solidFill>
                  <a:srgbClr val="C37A37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춘식이의 성장 과정</a:t>
            </a:r>
            <a:endParaRPr lang="ko-KR" altLang="en-US" sz="3600" dirty="0">
              <a:solidFill>
                <a:schemeClr val="bg1"/>
              </a:solidFill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pic>
        <p:nvPicPr>
          <p:cNvPr id="5" name="Picture 2" descr="춘식이는 야옹">
            <a:extLst>
              <a:ext uri="{FF2B5EF4-FFF2-40B4-BE49-F238E27FC236}">
                <a16:creationId xmlns:a16="http://schemas.microsoft.com/office/drawing/2014/main" id="{F4ACB29B-32AD-CA03-0EB4-640119C8E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0"/>
            <a:ext cx="830998" cy="83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F6867-C8B7-47E1-3178-6B8B2BD3A3E3}"/>
              </a:ext>
            </a:extLst>
          </p:cNvPr>
          <p:cNvSpPr txBox="1"/>
          <p:nvPr/>
        </p:nvSpPr>
        <p:spPr>
          <a:xfrm>
            <a:off x="31624" y="677109"/>
            <a:ext cx="1318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게임 개요</a:t>
            </a:r>
          </a:p>
        </p:txBody>
      </p:sp>
      <p:pic>
        <p:nvPicPr>
          <p:cNvPr id="8" name="그림 7" descr="그림, 만화 영화, 클립아트, 일러스트레이션이(가) 표시된 사진">
            <a:extLst>
              <a:ext uri="{FF2B5EF4-FFF2-40B4-BE49-F238E27FC236}">
                <a16:creationId xmlns:a16="http://schemas.microsoft.com/office/drawing/2014/main" id="{01204527-2EE2-B5C6-608E-6C494C896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4" y="4709124"/>
            <a:ext cx="2528173" cy="18739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A2B21E1-0757-F430-45A1-1D3F090F60EA}"/>
              </a:ext>
            </a:extLst>
          </p:cNvPr>
          <p:cNvSpPr txBox="1"/>
          <p:nvPr/>
        </p:nvSpPr>
        <p:spPr>
          <a:xfrm>
            <a:off x="1216117" y="1909063"/>
            <a:ext cx="97597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  성장 단계</a:t>
            </a:r>
          </a:p>
          <a:p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플레이어의 선택에 따라 춘식이가 행동을 취하게 되고 그 결과로 인해 춘식이의 상태가 변화하고</a:t>
            </a:r>
            <a:r>
              <a:rPr lang="en-US" altLang="ko-KR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2000" b="1">
                <a:latin typeface="Galmuri9 Regular" panose="020B0503020202000000" pitchFamily="50" charset="-127"/>
                <a:ea typeface="Galmuri9 Regular" panose="020B0503020202000000" pitchFamily="50" charset="-127"/>
              </a:rPr>
              <a:t>성장합니다</a:t>
            </a:r>
            <a:r>
              <a:rPr lang="en-US" altLang="ko-KR" sz="2000" b="1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en-US" altLang="ko-KR" sz="20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 과정에서 플레이어와의 깊은 유대감이 형성됩니다</a:t>
            </a:r>
            <a:r>
              <a:rPr lang="en-US" altLang="ko-KR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</a:p>
          <a:p>
            <a:endParaRPr lang="en-US" altLang="ko-KR" sz="20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  <a:p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▶  플레이어의 역할</a:t>
            </a:r>
          </a:p>
          <a:p>
            <a:r>
              <a:rPr lang="en-US" altLang="ko-KR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 </a:t>
            </a:r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플레이어는 춘식이의 성장을 돕기 위해 다양한 역할을 수행합니다</a:t>
            </a:r>
            <a:r>
              <a:rPr lang="en-US" altLang="ko-KR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 </a:t>
            </a:r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플레이어의 선택과 행동은 춘식이의 상태에 영향을 미치며</a:t>
            </a:r>
            <a:r>
              <a:rPr lang="en-US" altLang="ko-KR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, </a:t>
            </a:r>
            <a:r>
              <a:rPr lang="ko-KR" altLang="en-US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이를 통해 춘식이는 병에 걸릴 수도 있고 건강하게 자랄 수도 있습니다</a:t>
            </a:r>
            <a:r>
              <a:rPr lang="en-US" altLang="ko-KR" sz="2000" b="1" dirty="0">
                <a:latin typeface="Galmuri9 Regular" panose="020B0503020202000000" pitchFamily="50" charset="-127"/>
                <a:ea typeface="Galmuri9 Regular" panose="020B0503020202000000" pitchFamily="50" charset="-127"/>
              </a:rPr>
              <a:t>.</a:t>
            </a:r>
            <a:endParaRPr lang="ko-KR" altLang="en-US" sz="2400" b="1" dirty="0">
              <a:latin typeface="Galmuri9 Regular" panose="020B0503020202000000" pitchFamily="50" charset="-127"/>
              <a:ea typeface="Galmuri9 Regular" panose="020B0503020202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524AF-4748-37CF-AA3E-CF8BB7D40E44}"/>
              </a:ext>
            </a:extLst>
          </p:cNvPr>
          <p:cNvSpPr txBox="1"/>
          <p:nvPr/>
        </p:nvSpPr>
        <p:spPr>
          <a:xfrm>
            <a:off x="7776754" y="122905"/>
            <a:ext cx="4287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카카오초등학교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학년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반 </a:t>
            </a:r>
            <a:r>
              <a:rPr lang="en-US" altLang="ko-KR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번 </a:t>
            </a:r>
            <a:r>
              <a:rPr lang="ko-KR" altLang="en-US" dirty="0" err="1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박춘식</a:t>
            </a:r>
            <a:r>
              <a:rPr lang="ko-KR" altLang="en-US" dirty="0">
                <a:solidFill>
                  <a:schemeClr val="bg1"/>
                </a:solidFill>
                <a:latin typeface="Galmuri9 Regular" panose="020B0503020202000000" pitchFamily="50" charset="-127"/>
                <a:ea typeface="Galmuri9 Regular" panose="020B0503020202000000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27902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1791</Words>
  <Application>Microsoft Office PowerPoint</Application>
  <PresentationFormat>와이드스크린</PresentationFormat>
  <Paragraphs>250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함초롬돋움</vt:lpstr>
      <vt:lpstr>강원교육모두 Bold</vt:lpstr>
      <vt:lpstr>Arial</vt:lpstr>
      <vt:lpstr>Galmuri9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준태 황</dc:creator>
  <cp:lastModifiedBy>register0@naver.com</cp:lastModifiedBy>
  <cp:revision>46</cp:revision>
  <dcterms:created xsi:type="dcterms:W3CDTF">2021-12-28T07:10:21Z</dcterms:created>
  <dcterms:modified xsi:type="dcterms:W3CDTF">2024-02-13T00:59:55Z</dcterms:modified>
</cp:coreProperties>
</file>